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  <p:sldMasterId id="2147483691" r:id="rId2"/>
    <p:sldMasterId id="2147483704" r:id="rId3"/>
    <p:sldMasterId id="2147483717" r:id="rId4"/>
  </p:sldMasterIdLst>
  <p:notesMasterIdLst>
    <p:notesMasterId r:id="rId17"/>
  </p:notesMasterIdLst>
  <p:sldIdLst>
    <p:sldId id="260" r:id="rId5"/>
    <p:sldId id="270" r:id="rId6"/>
    <p:sldId id="282" r:id="rId7"/>
    <p:sldId id="338" r:id="rId8"/>
    <p:sldId id="344" r:id="rId9"/>
    <p:sldId id="339" r:id="rId10"/>
    <p:sldId id="340" r:id="rId11"/>
    <p:sldId id="341" r:id="rId12"/>
    <p:sldId id="342" r:id="rId13"/>
    <p:sldId id="269" r:id="rId14"/>
    <p:sldId id="265" r:id="rId15"/>
    <p:sldId id="268" r:id="rId1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10"/>
    <a:srgbClr val="FFCC00"/>
    <a:srgbClr val="FBB040"/>
    <a:srgbClr val="9D9D9E"/>
    <a:srgbClr val="653B93"/>
    <a:srgbClr val="392569"/>
    <a:srgbClr val="161346"/>
    <a:srgbClr val="FEFEFF"/>
    <a:srgbClr val="F1EEFE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/>
    <p:restoredTop sz="94629"/>
  </p:normalViewPr>
  <p:slideViewPr>
    <p:cSldViewPr>
      <p:cViewPr varScale="1">
        <p:scale>
          <a:sx n="62" d="100"/>
          <a:sy n="62" d="100"/>
        </p:scale>
        <p:origin x="117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03:46:02.188"/>
    </inkml:context>
    <inkml:brush xml:id="br0">
      <inkml:brushProperty name="width" value="0.2" units="cm"/>
      <inkml:brushProperty name="height" value="0.2" units="cm"/>
      <inkml:brushProperty name="color" value="#0F0F0F"/>
    </inkml:brush>
  </inkml:definitions>
  <inkml:trace contextRef="#ctx0" brushRef="#br0">344 146 24575,'0'-14'0,"0"0"0,0 9 0,0-2 0,0 2 0,0 1 0,0-3 0,0 2 0,0-4 0,0 4 0,0-5 0,0 5 0,0-1 0,0 1 0,0 1 0,2-2 0,-10 3 0,4-1 0,-10 4 0,4 0 0,3 0 0,-2 0 0,1 0 0,-2 0 0,1 0 0,-1 0 0,0 0 0,0 0 0,-2 0 0,-2 0 0,-2 0 0,0 0 0,0-2 0,0 1 0,0-4 0,0 5 0,0-3 0,3 1 0,0 1 0,3-1 0,1 0 0,-1 2 0,3-3 0,-3 3 0,5-2 0,-2 2 0,3-2 0,-1 0 0,-1 1 0,17 9 0,-10-4 0,16 8 0,-13-7 0,0-1 0,-1 0 0,0 1 0,0-1 0,1 0 0,1 1 0,-1-1 0,0 2 0,1-1 0,-1 1 0,1 1 0,-3-2 0,2 2 0,-1-3 0,-1 1 0,2-1 0,-2 0 0,1 1 0,1-1 0,-2 1 0,3-1 0,-3 0 0,2 1 0,0-3 0,0 0 0,4-2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06190-753F-B441-B6BD-4CD1B6C676A4}" type="datetimeFigureOut">
              <a:rPr lang="en-PT" smtClean="0"/>
              <a:t>04/10/2025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BDFA0-B2CB-F643-A7D4-44C1F02A8DE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0767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P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2419e22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2419e22a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34AAAC-06A7-F4B1-624D-DC63CDED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376713962_1_296:notes">
            <a:extLst>
              <a:ext uri="{FF2B5EF4-FFF2-40B4-BE49-F238E27FC236}">
                <a16:creationId xmlns:a16="http://schemas.microsoft.com/office/drawing/2014/main" id="{55CFDB6B-DC4E-E345-9B97-77217E046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376713962_1_296:notes">
            <a:extLst>
              <a:ext uri="{FF2B5EF4-FFF2-40B4-BE49-F238E27FC236}">
                <a16:creationId xmlns:a16="http://schemas.microsoft.com/office/drawing/2014/main" id="{8B9252A0-A013-EA39-C757-5CA10F334C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59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016094DF-7504-7115-9F4F-67CDF87DD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376713962_1_296:notes">
            <a:extLst>
              <a:ext uri="{FF2B5EF4-FFF2-40B4-BE49-F238E27FC236}">
                <a16:creationId xmlns:a16="http://schemas.microsoft.com/office/drawing/2014/main" id="{9FDA9A2A-45D2-348B-D7D5-9FC3C1223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376713962_1_296:notes">
            <a:extLst>
              <a:ext uri="{FF2B5EF4-FFF2-40B4-BE49-F238E27FC236}">
                <a16:creationId xmlns:a16="http://schemas.microsoft.com/office/drawing/2014/main" id="{05A8E612-DE21-B502-B4A0-3B3D841B4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92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BDFA0-B2CB-F643-A7D4-44C1F02A8DE8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8458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650-F8B1-5F3A-C203-0B340DFCC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09833-37E5-5D1F-88C6-EC10203BF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72BEAC-0A48-38F2-7A7B-58EE64602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60F5D-C39E-A440-E370-15B9DE3F3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BDFA0-B2CB-F643-A7D4-44C1F02A8DE8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2701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8DE85-336C-1FE7-6A61-5FAE6F778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29995-4AEB-137A-FA55-ED444175E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5AE17-C115-6013-DCD8-2995CDBF2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88289-48A9-F076-1032-CB9D320DD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BDFA0-B2CB-F643-A7D4-44C1F02A8DE8}" type="slidenum">
              <a:rPr lang="en-PT" smtClean="0"/>
              <a:t>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4716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113A-704E-E832-0102-23E539B35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A0FB55-7341-7FC9-ADB2-23903830E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306A1-C64B-D01F-8A83-C42E0D384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2996E-AC43-7226-B257-CFCAC0B0D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BDFA0-B2CB-F643-A7D4-44C1F02A8DE8}" type="slidenum">
              <a:rPr lang="en-PT" smtClean="0"/>
              <a:t>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15463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60EA7-420F-5F78-CD9E-446F9FE0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11986-C451-67B5-D4BE-4FE866893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C3760-BFD9-5EB4-E463-3717A1771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A4256-1EFC-BC17-DE54-D31B95DEAB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BDFA0-B2CB-F643-A7D4-44C1F02A8DE8}" type="slidenum">
              <a:rPr lang="en-PT" smtClean="0"/>
              <a:t>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694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8989FBFA-0A59-F895-70E1-7D2A78E89463}"/>
              </a:ext>
            </a:extLst>
          </p:cNvPr>
          <p:cNvSpPr txBox="1"/>
          <p:nvPr userDrawn="1"/>
        </p:nvSpPr>
        <p:spPr>
          <a:xfrm>
            <a:off x="15919450" y="10284003"/>
            <a:ext cx="2790723" cy="414857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algn="r">
              <a:spcBef>
                <a:spcPts val="595"/>
              </a:spcBef>
            </a:pPr>
            <a:r>
              <a:rPr lang="pt-PT" sz="2200" b="1" i="1" dirty="0">
                <a:solidFill>
                  <a:srgbClr val="FFFFFF"/>
                </a:solidFill>
                <a:latin typeface="Open Sans"/>
                <a:cs typeface="Open Sans"/>
              </a:rPr>
              <a:t>2025</a:t>
            </a:r>
            <a:endParaRPr sz="1650" dirty="0">
              <a:latin typeface="Open Sans Light"/>
              <a:cs typeface="Open Sans Light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614F2C05-B827-E769-869E-A3BF56A914E1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7461636" y="9540875"/>
            <a:ext cx="1273721" cy="67879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B713F4C0-5C97-2B8D-A32C-F4822661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548" y="1642219"/>
            <a:ext cx="17338675" cy="1463700"/>
          </a:xfrm>
        </p:spPr>
        <p:txBody>
          <a:bodyPr anchor="t">
            <a:normAutofit/>
          </a:bodyPr>
          <a:lstStyle>
            <a:lvl1pPr>
              <a:defRPr lang="en-PT" sz="7400" b="1" i="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E312E16-9584-D7B3-7B88-21458C9FBAD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383517" y="601663"/>
            <a:ext cx="17313491" cy="9762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lang="en-PT" sz="5800" b="0" i="0" dirty="0">
                <a:solidFill>
                  <a:schemeClr val="bg1"/>
                </a:solidFill>
                <a:latin typeface="Ubuntu Light"/>
                <a:ea typeface="+mj-ea"/>
                <a:cs typeface="Ubuntu Ligh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PT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B12DCEC-016D-97EA-5E80-9A108497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712" y="3368675"/>
            <a:ext cx="17338675" cy="7339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2738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ctrTitle"/>
          </p:nvPr>
        </p:nvSpPr>
        <p:spPr>
          <a:xfrm>
            <a:off x="685325" y="1637146"/>
            <a:ext cx="18733486" cy="451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subTitle" idx="1"/>
          </p:nvPr>
        </p:nvSpPr>
        <p:spPr>
          <a:xfrm>
            <a:off x="685307" y="6231576"/>
            <a:ext cx="18733486" cy="174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02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289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title"/>
          </p:nvPr>
        </p:nvSpPr>
        <p:spPr>
          <a:xfrm>
            <a:off x="685307" y="4729215"/>
            <a:ext cx="18733486" cy="185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6286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18733486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753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010400" lvl="1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094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8794225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78"/>
            </a:lvl1pPr>
            <a:lvl2pPr marL="2010400" lvl="1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2pPr>
            <a:lvl3pPr marL="3015600" lvl="2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3pPr>
            <a:lvl4pPr marL="4020800" lvl="3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4pPr>
            <a:lvl5pPr marL="5026000" lvl="4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5pPr>
            <a:lvl6pPr marL="6031200" lvl="5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6pPr>
            <a:lvl7pPr marL="7036399" lvl="6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7pPr>
            <a:lvl8pPr marL="8041599" lvl="7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8pPr>
            <a:lvl9pPr marL="9046799" lvl="8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2"/>
          </p:nvPr>
        </p:nvSpPr>
        <p:spPr>
          <a:xfrm>
            <a:off x="10624568" y="2534022"/>
            <a:ext cx="8794225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78"/>
            </a:lvl1pPr>
            <a:lvl2pPr marL="2010400" lvl="1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2pPr>
            <a:lvl3pPr marL="3015600" lvl="2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3pPr>
            <a:lvl4pPr marL="4020800" lvl="3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4pPr>
            <a:lvl5pPr marL="5026000" lvl="4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5pPr>
            <a:lvl6pPr marL="6031200" lvl="5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6pPr>
            <a:lvl7pPr marL="7036399" lvl="6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7pPr>
            <a:lvl8pPr marL="8041599" lvl="7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8pPr>
            <a:lvl9pPr marL="9046799" lvl="8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2962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435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title"/>
          </p:nvPr>
        </p:nvSpPr>
        <p:spPr>
          <a:xfrm>
            <a:off x="685307" y="1221634"/>
            <a:ext cx="6173700" cy="16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1"/>
          </p:nvPr>
        </p:nvSpPr>
        <p:spPr>
          <a:xfrm>
            <a:off x="685307" y="3055404"/>
            <a:ext cx="6173700" cy="699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1pPr>
            <a:lvl2pPr marL="2010400" lvl="1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2pPr>
            <a:lvl3pPr marL="3015600" lvl="2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3pPr>
            <a:lvl4pPr marL="4020800" lvl="3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4pPr>
            <a:lvl5pPr marL="5026000" lvl="4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5pPr>
            <a:lvl6pPr marL="6031200" lvl="5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6pPr>
            <a:lvl7pPr marL="7036399" lvl="6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7pPr>
            <a:lvl8pPr marL="8041599" lvl="7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8pPr>
            <a:lvl9pPr marL="9046799" lvl="8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1544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1077869" y="989774"/>
            <a:ext cx="14000316" cy="89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2035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/>
          <p:nvPr/>
        </p:nvSpPr>
        <p:spPr>
          <a:xfrm>
            <a:off x="10052050" y="-275"/>
            <a:ext cx="10052050" cy="113093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01008" tIns="201008" rIns="201008" bIns="20100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583731" y="2711463"/>
            <a:ext cx="8893822" cy="325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ubTitle" idx="1"/>
          </p:nvPr>
        </p:nvSpPr>
        <p:spPr>
          <a:xfrm>
            <a:off x="583731" y="6163305"/>
            <a:ext cx="8893822" cy="271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2"/>
          </p:nvPr>
        </p:nvSpPr>
        <p:spPr>
          <a:xfrm>
            <a:off x="10860040" y="1592071"/>
            <a:ext cx="8436071" cy="812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1005200" lvl="0" indent="-753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010400" lvl="1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1809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685307" y="9302042"/>
            <a:ext cx="13189028" cy="133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1005200" lvl="0" indent="-502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615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F7DA-DD75-4AF1-99D3-BACF7C5CA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1025"/>
            <a:ext cx="15078075" cy="3937000"/>
          </a:xfrm>
        </p:spPr>
        <p:txBody>
          <a:bodyPr anchor="b">
            <a:normAutofit/>
          </a:bodyPr>
          <a:lstStyle>
            <a:lvl1pPr algn="ctr">
              <a:defRPr lang="en-PT" sz="7400" b="1" i="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F8D16-9FCF-612A-CB90-38F6CEA14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425"/>
            <a:ext cx="15078075" cy="2730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PT" sz="5800" b="0" i="0" kern="1200" spc="-25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778572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>
            <a:spLocks noGrp="1"/>
          </p:cNvSpPr>
          <p:nvPr>
            <p:ph type="title" hasCustomPrompt="1"/>
          </p:nvPr>
        </p:nvSpPr>
        <p:spPr>
          <a:xfrm>
            <a:off x="685307" y="2432109"/>
            <a:ext cx="18733486" cy="431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9pPr>
          </a:lstStyle>
          <a:p>
            <a:r>
              <a:t>xx%</a:t>
            </a:r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1"/>
          </p:nvPr>
        </p:nvSpPr>
        <p:spPr>
          <a:xfrm>
            <a:off x="685307" y="6931003"/>
            <a:ext cx="18733486" cy="286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753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010400" lvl="1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7811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60B2-5D46-DBDB-8A9B-7CAA9CF9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F2E76-5128-0FC9-4577-8ADEE0660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77219-E799-CB37-9F2D-81D56361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06B88-DB71-AD48-89D3-DFD5AF30EC7C}" type="datetimeFigureOut">
              <a:rPr lang="en-PT" smtClean="0"/>
              <a:t>04/10/2025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1798D-FE45-5DB7-B5D7-9AE0C65A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484C0-2148-B627-62DC-9BF9FF22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6134-912B-064F-B6A2-704FDAF4A616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53627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ctrTitle"/>
          </p:nvPr>
        </p:nvSpPr>
        <p:spPr>
          <a:xfrm>
            <a:off x="685325" y="1637146"/>
            <a:ext cx="18733486" cy="451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subTitle" idx="1"/>
          </p:nvPr>
        </p:nvSpPr>
        <p:spPr>
          <a:xfrm>
            <a:off x="685307" y="6231576"/>
            <a:ext cx="18733486" cy="174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2238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980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title"/>
          </p:nvPr>
        </p:nvSpPr>
        <p:spPr>
          <a:xfrm>
            <a:off x="685307" y="4729215"/>
            <a:ext cx="18733486" cy="185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8680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18733486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753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010400" lvl="1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13594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8794225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78"/>
            </a:lvl1pPr>
            <a:lvl2pPr marL="2010400" lvl="1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2pPr>
            <a:lvl3pPr marL="3015600" lvl="2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3pPr>
            <a:lvl4pPr marL="4020800" lvl="3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4pPr>
            <a:lvl5pPr marL="5026000" lvl="4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5pPr>
            <a:lvl6pPr marL="6031200" lvl="5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6pPr>
            <a:lvl7pPr marL="7036399" lvl="6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7pPr>
            <a:lvl8pPr marL="8041599" lvl="7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8pPr>
            <a:lvl9pPr marL="9046799" lvl="8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2"/>
          </p:nvPr>
        </p:nvSpPr>
        <p:spPr>
          <a:xfrm>
            <a:off x="10624568" y="2534022"/>
            <a:ext cx="8794225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78"/>
            </a:lvl1pPr>
            <a:lvl2pPr marL="2010400" lvl="1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2pPr>
            <a:lvl3pPr marL="3015600" lvl="2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3pPr>
            <a:lvl4pPr marL="4020800" lvl="3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4pPr>
            <a:lvl5pPr marL="5026000" lvl="4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5pPr>
            <a:lvl6pPr marL="6031200" lvl="5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6pPr>
            <a:lvl7pPr marL="7036399" lvl="6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7pPr>
            <a:lvl8pPr marL="8041599" lvl="7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8pPr>
            <a:lvl9pPr marL="9046799" lvl="8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6000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16779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title"/>
          </p:nvPr>
        </p:nvSpPr>
        <p:spPr>
          <a:xfrm>
            <a:off x="685307" y="1221634"/>
            <a:ext cx="6173700" cy="16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1"/>
          </p:nvPr>
        </p:nvSpPr>
        <p:spPr>
          <a:xfrm>
            <a:off x="685307" y="3055404"/>
            <a:ext cx="6173700" cy="699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1pPr>
            <a:lvl2pPr marL="2010400" lvl="1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2pPr>
            <a:lvl3pPr marL="3015600" lvl="2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3pPr>
            <a:lvl4pPr marL="4020800" lvl="3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4pPr>
            <a:lvl5pPr marL="5026000" lvl="4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5pPr>
            <a:lvl6pPr marL="6031200" lvl="5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6pPr>
            <a:lvl7pPr marL="7036399" lvl="6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7pPr>
            <a:lvl8pPr marL="8041599" lvl="7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8pPr>
            <a:lvl9pPr marL="9046799" lvl="8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0661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1077869" y="989774"/>
            <a:ext cx="14000316" cy="89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270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4A01-9D54-73A9-7F54-31626191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601664"/>
            <a:ext cx="17338675" cy="1472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2D9D-896F-FB87-A8A7-DC5D858D4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713" y="2301875"/>
            <a:ext cx="8593137" cy="8405811"/>
          </a:xfrm>
          <a:prstGeom prst="rect">
            <a:avLst/>
          </a:prstGeom>
        </p:spPr>
        <p:txBody>
          <a:bodyPr/>
          <a:lstStyle>
            <a:lvl2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730" algn="l"/>
              </a:tabLst>
              <a:defRPr/>
            </a:lvl2pPr>
          </a:lstStyle>
          <a:p>
            <a:pPr marL="12700" marR="0" lvl="1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730" algn="l"/>
              </a:tabLst>
            </a:pPr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C2BF4-CC5D-4E9E-838E-93C00EABB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28250" y="2301875"/>
            <a:ext cx="8593138" cy="8405811"/>
          </a:xfrm>
          <a:prstGeom prst="rect">
            <a:avLst/>
          </a:prstGeom>
        </p:spPr>
        <p:txBody>
          <a:bodyPr/>
          <a:lstStyle>
            <a:lvl2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730" algn="l"/>
              </a:tabLst>
              <a:defRPr/>
            </a:lvl2pPr>
          </a:lstStyle>
          <a:p>
            <a:pPr marL="12700" marR="0" lvl="1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730" algn="l"/>
              </a:tabLst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066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/>
          <p:nvPr/>
        </p:nvSpPr>
        <p:spPr>
          <a:xfrm>
            <a:off x="10052050" y="-275"/>
            <a:ext cx="10052050" cy="113093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01008" tIns="201008" rIns="201008" bIns="20100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583731" y="2711463"/>
            <a:ext cx="8893822" cy="325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ubTitle" idx="1"/>
          </p:nvPr>
        </p:nvSpPr>
        <p:spPr>
          <a:xfrm>
            <a:off x="583731" y="6163305"/>
            <a:ext cx="8893822" cy="271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2"/>
          </p:nvPr>
        </p:nvSpPr>
        <p:spPr>
          <a:xfrm>
            <a:off x="10860040" y="1592071"/>
            <a:ext cx="8436071" cy="812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1005200" lvl="0" indent="-753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010400" lvl="1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92943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685307" y="9302042"/>
            <a:ext cx="13189028" cy="133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1005200" lvl="0" indent="-502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25026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>
            <a:spLocks noGrp="1"/>
          </p:cNvSpPr>
          <p:nvPr>
            <p:ph type="title" hasCustomPrompt="1"/>
          </p:nvPr>
        </p:nvSpPr>
        <p:spPr>
          <a:xfrm>
            <a:off x="685307" y="2432109"/>
            <a:ext cx="18733486" cy="431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9pPr>
          </a:lstStyle>
          <a:p>
            <a:r>
              <a:t>xx%</a:t>
            </a:r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1"/>
          </p:nvPr>
        </p:nvSpPr>
        <p:spPr>
          <a:xfrm>
            <a:off x="685307" y="6931003"/>
            <a:ext cx="18733486" cy="286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753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010400" lvl="1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4298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60B2-5D46-DBDB-8A9B-7CAA9CF9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F2E76-5128-0FC9-4577-8ADEE0660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77219-E799-CB37-9F2D-81D56361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06B88-DB71-AD48-89D3-DFD5AF30EC7C}" type="datetimeFigureOut">
              <a:rPr lang="en-PT" smtClean="0"/>
              <a:t>04/10/2025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1798D-FE45-5DB7-B5D7-9AE0C65A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484C0-2148-B627-62DC-9BF9FF22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6134-912B-064F-B6A2-704FDAF4A616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753148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ctrTitle"/>
          </p:nvPr>
        </p:nvSpPr>
        <p:spPr>
          <a:xfrm>
            <a:off x="685325" y="1637146"/>
            <a:ext cx="18733486" cy="451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subTitle" idx="1"/>
          </p:nvPr>
        </p:nvSpPr>
        <p:spPr>
          <a:xfrm>
            <a:off x="685307" y="6231576"/>
            <a:ext cx="18733486" cy="174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773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2872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title"/>
          </p:nvPr>
        </p:nvSpPr>
        <p:spPr>
          <a:xfrm>
            <a:off x="685307" y="4729215"/>
            <a:ext cx="18733486" cy="185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15"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0350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18733486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753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010400" lvl="1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63892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8794225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78"/>
            </a:lvl1pPr>
            <a:lvl2pPr marL="2010400" lvl="1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2pPr>
            <a:lvl3pPr marL="3015600" lvl="2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3pPr>
            <a:lvl4pPr marL="4020800" lvl="3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4pPr>
            <a:lvl5pPr marL="5026000" lvl="4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5pPr>
            <a:lvl6pPr marL="6031200" lvl="5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6pPr>
            <a:lvl7pPr marL="7036399" lvl="6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7pPr>
            <a:lvl8pPr marL="8041599" lvl="7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8pPr>
            <a:lvl9pPr marL="9046799" lvl="8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2"/>
          </p:nvPr>
        </p:nvSpPr>
        <p:spPr>
          <a:xfrm>
            <a:off x="10624568" y="2534022"/>
            <a:ext cx="8794225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78"/>
            </a:lvl1pPr>
            <a:lvl2pPr marL="2010400" lvl="1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2pPr>
            <a:lvl3pPr marL="3015600" lvl="2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3pPr>
            <a:lvl4pPr marL="4020800" lvl="3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4pPr>
            <a:lvl5pPr marL="5026000" lvl="4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5pPr>
            <a:lvl6pPr marL="6031200" lvl="5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6pPr>
            <a:lvl7pPr marL="7036399" lvl="6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7pPr>
            <a:lvl8pPr marL="8041599" lvl="7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8pPr>
            <a:lvl9pPr marL="9046799" lvl="8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56346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2596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F709-FAF1-2507-082C-24B92C7B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00" y="601663"/>
            <a:ext cx="17340263" cy="1472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PT"/>
            </a:lvl1pPr>
          </a:lstStyle>
          <a:p>
            <a:pPr lvl="0"/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E7870-07E7-9960-2FD7-CC65D9768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300" y="2237964"/>
            <a:ext cx="8505825" cy="1080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lang="en-GB" sz="3200" b="1" i="0" kern="1200" dirty="0" smtClean="0">
                <a:solidFill>
                  <a:srgbClr val="251B5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CD55D-ADCF-8B08-2444-3E6F436EA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300" y="3481865"/>
            <a:ext cx="8505825" cy="7225822"/>
          </a:xfrm>
          <a:prstGeom prst="rect">
            <a:avLst/>
          </a:prstGeom>
        </p:spPr>
        <p:txBody>
          <a:bodyPr/>
          <a:lstStyle>
            <a:lvl2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730" algn="l"/>
              </a:tabLst>
              <a:defRPr/>
            </a:lvl2pPr>
          </a:lstStyle>
          <a:p>
            <a:pPr marL="12700" marR="0" lvl="1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730" algn="l"/>
              </a:tabLst>
            </a:pPr>
            <a:r>
              <a:rPr lang="en-GB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B58E6B-9046-4406-1246-9D0D85EB3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463" y="2237964"/>
            <a:ext cx="8547100" cy="1080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lang="en-GB" sz="3200" b="1" i="0" kern="1200" smtClean="0">
                <a:solidFill>
                  <a:srgbClr val="251B5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C1B51-CDD4-A4F7-DA9D-B40D1A381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463" y="3481865"/>
            <a:ext cx="8547100" cy="7225822"/>
          </a:xfrm>
          <a:prstGeom prst="rect">
            <a:avLst/>
          </a:prstGeom>
        </p:spPr>
        <p:txBody>
          <a:bodyPr/>
          <a:lstStyle>
            <a:lvl2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730" algn="l"/>
              </a:tabLst>
              <a:defRPr/>
            </a:lvl2pPr>
          </a:lstStyle>
          <a:p>
            <a:pPr marL="12700" marR="0" lvl="1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>
                <a:tab pos="506730" algn="l"/>
              </a:tabLst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65607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title"/>
          </p:nvPr>
        </p:nvSpPr>
        <p:spPr>
          <a:xfrm>
            <a:off x="685307" y="1221634"/>
            <a:ext cx="6173700" cy="16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77"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1"/>
          </p:nvPr>
        </p:nvSpPr>
        <p:spPr>
          <a:xfrm>
            <a:off x="685307" y="3055404"/>
            <a:ext cx="6173700" cy="699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1pPr>
            <a:lvl2pPr marL="2010400" lvl="1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2pPr>
            <a:lvl3pPr marL="3015600" lvl="2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3pPr>
            <a:lvl4pPr marL="4020800" lvl="3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4pPr>
            <a:lvl5pPr marL="5026000" lvl="4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5pPr>
            <a:lvl6pPr marL="6031200" lvl="5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6pPr>
            <a:lvl7pPr marL="7036399" lvl="6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638"/>
            </a:lvl7pPr>
            <a:lvl8pPr marL="8041599" lvl="7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638"/>
            </a:lvl8pPr>
            <a:lvl9pPr marL="9046799" lvl="8" indent="-67013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638"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06131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1077869" y="989774"/>
            <a:ext cx="14000316" cy="89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53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950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/>
          <p:nvPr/>
        </p:nvSpPr>
        <p:spPr>
          <a:xfrm>
            <a:off x="10052050" y="-275"/>
            <a:ext cx="10052050" cy="113093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01008" tIns="201008" rIns="201008" bIns="20100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2"/>
          <p:cNvSpPr txBox="1">
            <a:spLocks noGrp="1"/>
          </p:cNvSpPr>
          <p:nvPr>
            <p:ph type="title"/>
          </p:nvPr>
        </p:nvSpPr>
        <p:spPr>
          <a:xfrm>
            <a:off x="583731" y="2711463"/>
            <a:ext cx="8893822" cy="325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9234"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ubTitle" idx="1"/>
          </p:nvPr>
        </p:nvSpPr>
        <p:spPr>
          <a:xfrm>
            <a:off x="583731" y="6163305"/>
            <a:ext cx="8893822" cy="271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617"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2"/>
          </p:nvPr>
        </p:nvSpPr>
        <p:spPr>
          <a:xfrm>
            <a:off x="10860040" y="1592071"/>
            <a:ext cx="8436071" cy="812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1005200" lvl="0" indent="-753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010400" lvl="1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50964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685307" y="9302042"/>
            <a:ext cx="13189028" cy="133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1005200" lvl="0" indent="-502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55497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>
            <a:spLocks noGrp="1"/>
          </p:cNvSpPr>
          <p:nvPr>
            <p:ph type="title" hasCustomPrompt="1"/>
          </p:nvPr>
        </p:nvSpPr>
        <p:spPr>
          <a:xfrm>
            <a:off x="685307" y="2432109"/>
            <a:ext cx="18733486" cy="431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383"/>
            </a:lvl9pPr>
          </a:lstStyle>
          <a:p>
            <a:r>
              <a:t>xx%</a:t>
            </a:r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1"/>
          </p:nvPr>
        </p:nvSpPr>
        <p:spPr>
          <a:xfrm>
            <a:off x="685307" y="6931003"/>
            <a:ext cx="18733486" cy="286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753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010400" lvl="1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4170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60B2-5D46-DBDB-8A9B-7CAA9CF9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F2E76-5128-0FC9-4577-8ADEE0660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77219-E799-CB37-9F2D-81D56361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06B88-DB71-AD48-89D3-DFD5AF30EC7C}" type="datetimeFigureOut">
              <a:rPr lang="en-PT" smtClean="0"/>
              <a:t>04/10/2025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1798D-FE45-5DB7-B5D7-9AE0C65A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484C0-2148-B627-62DC-9BF9FF22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26134-912B-064F-B6A2-704FDAF4A616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187043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BE64-74E1-AAFB-2FEC-3C7C2808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6287BF9-E319-1393-4A5E-804B9FC0B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713" y="2301875"/>
            <a:ext cx="17338675" cy="840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6898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BE64-74E1-AAFB-2FEC-3C7C2808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24684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BE64-74E1-AAFB-2FEC-3C7C2808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6287BF9-E319-1393-4A5E-804B9FC0B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713" y="2301875"/>
            <a:ext cx="17338675" cy="840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7996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51E5-DEA9-6BF8-6F9B-EEE66AE7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00" y="754063"/>
            <a:ext cx="8439150" cy="1364400"/>
          </a:xfrm>
        </p:spPr>
        <p:txBody>
          <a:bodyPr anchor="ctr">
            <a:noAutofit/>
          </a:bodyPr>
          <a:lstStyle>
            <a:lvl1pPr>
              <a:defRPr lang="en-PT" sz="7400" b="1" i="0" kern="1200" dirty="0">
                <a:solidFill>
                  <a:srgbClr val="251B5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653D5-7794-C41A-9DD6-3910C4EAA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52050" y="1628775"/>
            <a:ext cx="8672513" cy="892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1992960-9DC4-AC57-14E2-FE9C2142B8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382713" y="2301875"/>
            <a:ext cx="8439151" cy="8253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41064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6938-309D-4211-98D7-1067DBDB0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Caixas</a:t>
            </a:r>
            <a:r>
              <a:rPr lang="en-GB" dirty="0"/>
              <a:t> de </a:t>
            </a:r>
            <a:r>
              <a:rPr lang="en-GB" dirty="0" err="1"/>
              <a:t>texto</a:t>
            </a:r>
            <a:endParaRPr lang="en-PT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F8E8CE-5C66-BFF0-8EBA-AFCAC710C6D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41450" y="2225675"/>
            <a:ext cx="17230977" cy="4600756"/>
            <a:chOff x="2813050" y="4486266"/>
            <a:chExt cx="15308802" cy="408752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D29E82-B7E4-1BE8-E299-86B33C4D5471}"/>
                </a:ext>
              </a:extLst>
            </p:cNvPr>
            <p:cNvSpPr/>
            <p:nvPr/>
          </p:nvSpPr>
          <p:spPr>
            <a:xfrm>
              <a:off x="2813050" y="4892675"/>
              <a:ext cx="15308802" cy="3339117"/>
            </a:xfrm>
            <a:prstGeom prst="roundRect">
              <a:avLst/>
            </a:prstGeom>
            <a:gradFill flip="none" rotWithShape="1">
              <a:gsLst>
                <a:gs pos="64000">
                  <a:srgbClr val="E4E0FD"/>
                </a:gs>
                <a:gs pos="22000">
                  <a:srgbClr val="F1EEFE"/>
                </a:gs>
                <a:gs pos="0">
                  <a:srgbClr val="FEFEFF"/>
                </a:gs>
              </a:gsLst>
              <a:lin ang="16200000" scaled="1"/>
              <a:tileRect/>
            </a:gradFill>
            <a:ln w="12700">
              <a:solidFill>
                <a:srgbClr val="6139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Ins="540000" rtlCol="0" anchor="ctr"/>
            <a:lstStyle/>
            <a:p>
              <a:pPr algn="ctr"/>
              <a:endParaRPr lang="en-GB" sz="3200" b="1" kern="1200" dirty="0">
                <a:solidFill>
                  <a:srgbClr val="FBB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FA58915-BF8B-865E-2A90-E53EDFD6E0C1}"/>
                </a:ext>
              </a:extLst>
            </p:cNvPr>
            <p:cNvGrpSpPr/>
            <p:nvPr/>
          </p:nvGrpSpPr>
          <p:grpSpPr>
            <a:xfrm>
              <a:off x="3339290" y="4486266"/>
              <a:ext cx="1113010" cy="684000"/>
              <a:chOff x="3117850" y="2659357"/>
              <a:chExt cx="1113010" cy="684000"/>
            </a:xfrm>
          </p:grpSpPr>
          <p:pic>
            <p:nvPicPr>
              <p:cNvPr id="9" name="object 10">
                <a:extLst>
                  <a:ext uri="{FF2B5EF4-FFF2-40B4-BE49-F238E27FC236}">
                    <a16:creationId xmlns:a16="http://schemas.microsoft.com/office/drawing/2014/main" id="{96F4CA46-016A-4A4A-D7A9-BB0AD2137AA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27450" y="2659357"/>
                <a:ext cx="503410" cy="684000"/>
              </a:xfrm>
              <a:prstGeom prst="rect">
                <a:avLst/>
              </a:prstGeom>
            </p:spPr>
          </p:pic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73D0768D-76BA-0C17-37C3-4306316DE19F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117850" y="2659357"/>
                <a:ext cx="503410" cy="68400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D3AAAC-924D-2E08-3F08-2FBEC9E4EDC1}"/>
                </a:ext>
              </a:extLst>
            </p:cNvPr>
            <p:cNvGrpSpPr/>
            <p:nvPr/>
          </p:nvGrpSpPr>
          <p:grpSpPr>
            <a:xfrm rot="10800000">
              <a:off x="16468044" y="7889792"/>
              <a:ext cx="1113010" cy="684000"/>
              <a:chOff x="3117850" y="2659357"/>
              <a:chExt cx="1113010" cy="684000"/>
            </a:xfrm>
          </p:grpSpPr>
          <p:pic>
            <p:nvPicPr>
              <p:cNvPr id="7" name="object 10">
                <a:extLst>
                  <a:ext uri="{FF2B5EF4-FFF2-40B4-BE49-F238E27FC236}">
                    <a16:creationId xmlns:a16="http://schemas.microsoft.com/office/drawing/2014/main" id="{49008B3A-3CD4-5144-57BC-BC850EC74CB5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727450" y="2659357"/>
                <a:ext cx="503410" cy="684000"/>
              </a:xfrm>
              <a:prstGeom prst="rect">
                <a:avLst/>
              </a:prstGeom>
            </p:spPr>
          </p:pic>
          <p:pic>
            <p:nvPicPr>
              <p:cNvPr id="8" name="object 10">
                <a:extLst>
                  <a:ext uri="{FF2B5EF4-FFF2-40B4-BE49-F238E27FC236}">
                    <a16:creationId xmlns:a16="http://schemas.microsoft.com/office/drawing/2014/main" id="{AA2A24D8-7CD5-2334-B6D3-4C84B1D9CEE4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117850" y="2659357"/>
                <a:ext cx="503410" cy="684000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623DCB-56B2-0700-16EE-D45981DA30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41450" y="6768919"/>
            <a:ext cx="17293152" cy="4448356"/>
            <a:chOff x="2432050" y="2478758"/>
            <a:chExt cx="15308802" cy="393791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0CEF03E-A728-A527-B2E8-FAC006662993}"/>
                </a:ext>
              </a:extLst>
            </p:cNvPr>
            <p:cNvSpPr/>
            <p:nvPr/>
          </p:nvSpPr>
          <p:spPr>
            <a:xfrm>
              <a:off x="2432050" y="2811758"/>
              <a:ext cx="15308802" cy="3339117"/>
            </a:xfrm>
            <a:prstGeom prst="roundRect">
              <a:avLst/>
            </a:prstGeom>
            <a:gradFill flip="none" rotWithShape="1">
              <a:gsLst>
                <a:gs pos="7000">
                  <a:srgbClr val="161346"/>
                </a:gs>
                <a:gs pos="69000">
                  <a:srgbClr val="392569"/>
                </a:gs>
                <a:gs pos="99000">
                  <a:srgbClr val="653B93"/>
                </a:gs>
              </a:gsLst>
              <a:lin ang="10800000" scaled="1"/>
              <a:tileRect/>
            </a:gradFill>
            <a:ln w="12700">
              <a:solidFill>
                <a:srgbClr val="6139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Ins="540000" rtlCol="0" anchor="ctr"/>
            <a:lstStyle/>
            <a:p>
              <a:pPr algn="ctr"/>
              <a:endParaRPr lang="en-GB" sz="3200" b="1" kern="1200" dirty="0">
                <a:solidFill>
                  <a:srgbClr val="FBB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object 16">
              <a:extLst>
                <a:ext uri="{FF2B5EF4-FFF2-40B4-BE49-F238E27FC236}">
                  <a16:creationId xmlns:a16="http://schemas.microsoft.com/office/drawing/2014/main" id="{B3CFF4FB-E36B-1EA1-B4E9-8FF0EC3C2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9250" y="2478758"/>
              <a:ext cx="1082250" cy="666000"/>
            </a:xfrm>
            <a:custGeom>
              <a:avLst/>
              <a:gdLst/>
              <a:ahLst/>
              <a:cxnLst/>
              <a:rect l="l" t="t" r="r" b="b"/>
              <a:pathLst>
                <a:path w="487044" h="299720">
                  <a:moveTo>
                    <a:pt x="220649" y="109423"/>
                  </a:moveTo>
                  <a:lnTo>
                    <a:pt x="211632" y="66548"/>
                  </a:lnTo>
                  <a:lnTo>
                    <a:pt x="187693" y="31673"/>
                  </a:lnTo>
                  <a:lnTo>
                    <a:pt x="152438" y="8318"/>
                  </a:lnTo>
                  <a:lnTo>
                    <a:pt x="109423" y="0"/>
                  </a:lnTo>
                  <a:lnTo>
                    <a:pt x="66548" y="9017"/>
                  </a:lnTo>
                  <a:lnTo>
                    <a:pt x="31673" y="32956"/>
                  </a:lnTo>
                  <a:lnTo>
                    <a:pt x="8318" y="68224"/>
                  </a:lnTo>
                  <a:lnTo>
                    <a:pt x="0" y="111239"/>
                  </a:lnTo>
                  <a:lnTo>
                    <a:pt x="368" y="119291"/>
                  </a:lnTo>
                  <a:lnTo>
                    <a:pt x="15646" y="178536"/>
                  </a:lnTo>
                  <a:lnTo>
                    <a:pt x="36449" y="220433"/>
                  </a:lnTo>
                  <a:lnTo>
                    <a:pt x="70332" y="261975"/>
                  </a:lnTo>
                  <a:lnTo>
                    <a:pt x="120472" y="297065"/>
                  </a:lnTo>
                  <a:lnTo>
                    <a:pt x="127469" y="299237"/>
                  </a:lnTo>
                  <a:lnTo>
                    <a:pt x="134632" y="299059"/>
                  </a:lnTo>
                  <a:lnTo>
                    <a:pt x="144462" y="255079"/>
                  </a:lnTo>
                  <a:lnTo>
                    <a:pt x="139217" y="243890"/>
                  </a:lnTo>
                  <a:lnTo>
                    <a:pt x="135013" y="231495"/>
                  </a:lnTo>
                  <a:lnTo>
                    <a:pt x="132664" y="218376"/>
                  </a:lnTo>
                  <a:lnTo>
                    <a:pt x="167817" y="204495"/>
                  </a:lnTo>
                  <a:lnTo>
                    <a:pt x="195783" y="180086"/>
                  </a:lnTo>
                  <a:lnTo>
                    <a:pt x="214198" y="147586"/>
                  </a:lnTo>
                  <a:lnTo>
                    <a:pt x="220649" y="109423"/>
                  </a:lnTo>
                  <a:close/>
                </a:path>
                <a:path w="487044" h="299720">
                  <a:moveTo>
                    <a:pt x="486829" y="110324"/>
                  </a:moveTo>
                  <a:lnTo>
                    <a:pt x="478167" y="67386"/>
                  </a:lnTo>
                  <a:lnTo>
                    <a:pt x="454520" y="32308"/>
                  </a:lnTo>
                  <a:lnTo>
                    <a:pt x="419455" y="8661"/>
                  </a:lnTo>
                  <a:lnTo>
                    <a:pt x="376516" y="0"/>
                  </a:lnTo>
                  <a:lnTo>
                    <a:pt x="333565" y="8661"/>
                  </a:lnTo>
                  <a:lnTo>
                    <a:pt x="298488" y="32308"/>
                  </a:lnTo>
                  <a:lnTo>
                    <a:pt x="274853" y="67386"/>
                  </a:lnTo>
                  <a:lnTo>
                    <a:pt x="266179" y="110324"/>
                  </a:lnTo>
                  <a:lnTo>
                    <a:pt x="266471" y="118376"/>
                  </a:lnTo>
                  <a:lnTo>
                    <a:pt x="281266" y="177749"/>
                  </a:lnTo>
                  <a:lnTo>
                    <a:pt x="301726" y="219811"/>
                  </a:lnTo>
                  <a:lnTo>
                    <a:pt x="335267" y="261632"/>
                  </a:lnTo>
                  <a:lnTo>
                    <a:pt x="385114" y="297141"/>
                  </a:lnTo>
                  <a:lnTo>
                    <a:pt x="392112" y="299364"/>
                  </a:lnTo>
                  <a:lnTo>
                    <a:pt x="399275" y="299250"/>
                  </a:lnTo>
                  <a:lnTo>
                    <a:pt x="409460" y="255346"/>
                  </a:lnTo>
                  <a:lnTo>
                    <a:pt x="404304" y="244119"/>
                  </a:lnTo>
                  <a:lnTo>
                    <a:pt x="400215" y="231698"/>
                  </a:lnTo>
                  <a:lnTo>
                    <a:pt x="397967" y="218567"/>
                  </a:lnTo>
                  <a:lnTo>
                    <a:pt x="433222" y="204965"/>
                  </a:lnTo>
                  <a:lnTo>
                    <a:pt x="461391" y="180797"/>
                  </a:lnTo>
                  <a:lnTo>
                    <a:pt x="480072" y="148437"/>
                  </a:lnTo>
                  <a:lnTo>
                    <a:pt x="486829" y="110324"/>
                  </a:lnTo>
                  <a:close/>
                </a:path>
              </a:pathLst>
            </a:custGeom>
            <a:solidFill>
              <a:srgbClr val="251B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7">
              <a:extLst>
                <a:ext uri="{FF2B5EF4-FFF2-40B4-BE49-F238E27FC236}">
                  <a16:creationId xmlns:a16="http://schemas.microsoft.com/office/drawing/2014/main" id="{FD38801D-612D-53A9-E76A-87F170844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48050" y="5751986"/>
              <a:ext cx="1080119" cy="664689"/>
            </a:xfrm>
            <a:custGeom>
              <a:avLst/>
              <a:gdLst/>
              <a:ahLst/>
              <a:cxnLst/>
              <a:rect l="l" t="t" r="r" b="b"/>
              <a:pathLst>
                <a:path w="487045" h="299720">
                  <a:moveTo>
                    <a:pt x="220649" y="110337"/>
                  </a:moveTo>
                  <a:lnTo>
                    <a:pt x="211988" y="67398"/>
                  </a:lnTo>
                  <a:lnTo>
                    <a:pt x="188341" y="32321"/>
                  </a:lnTo>
                  <a:lnTo>
                    <a:pt x="153263" y="8674"/>
                  </a:lnTo>
                  <a:lnTo>
                    <a:pt x="110324" y="0"/>
                  </a:lnTo>
                  <a:lnTo>
                    <a:pt x="67373" y="8674"/>
                  </a:lnTo>
                  <a:lnTo>
                    <a:pt x="32308" y="32321"/>
                  </a:lnTo>
                  <a:lnTo>
                    <a:pt x="8674" y="67398"/>
                  </a:lnTo>
                  <a:lnTo>
                    <a:pt x="0" y="110337"/>
                  </a:lnTo>
                  <a:lnTo>
                    <a:pt x="6769" y="148450"/>
                  </a:lnTo>
                  <a:lnTo>
                    <a:pt x="25438" y="180797"/>
                  </a:lnTo>
                  <a:lnTo>
                    <a:pt x="53619" y="204978"/>
                  </a:lnTo>
                  <a:lnTo>
                    <a:pt x="88861" y="218579"/>
                  </a:lnTo>
                  <a:lnTo>
                    <a:pt x="86626" y="231711"/>
                  </a:lnTo>
                  <a:lnTo>
                    <a:pt x="82524" y="244119"/>
                  </a:lnTo>
                  <a:lnTo>
                    <a:pt x="77368" y="255358"/>
                  </a:lnTo>
                  <a:lnTo>
                    <a:pt x="71970" y="264934"/>
                  </a:lnTo>
                  <a:lnTo>
                    <a:pt x="69164" y="271881"/>
                  </a:lnTo>
                  <a:lnTo>
                    <a:pt x="94729" y="299377"/>
                  </a:lnTo>
                  <a:lnTo>
                    <a:pt x="101714" y="297141"/>
                  </a:lnTo>
                  <a:lnTo>
                    <a:pt x="151561" y="261645"/>
                  </a:lnTo>
                  <a:lnTo>
                    <a:pt x="185102" y="219824"/>
                  </a:lnTo>
                  <a:lnTo>
                    <a:pt x="205562" y="177761"/>
                  </a:lnTo>
                  <a:lnTo>
                    <a:pt x="218084" y="133997"/>
                  </a:lnTo>
                  <a:lnTo>
                    <a:pt x="220357" y="118389"/>
                  </a:lnTo>
                  <a:lnTo>
                    <a:pt x="220649" y="110337"/>
                  </a:lnTo>
                  <a:close/>
                </a:path>
                <a:path w="487045" h="299720">
                  <a:moveTo>
                    <a:pt x="486829" y="111239"/>
                  </a:moveTo>
                  <a:lnTo>
                    <a:pt x="478510" y="68224"/>
                  </a:lnTo>
                  <a:lnTo>
                    <a:pt x="455155" y="32969"/>
                  </a:lnTo>
                  <a:lnTo>
                    <a:pt x="420281" y="9029"/>
                  </a:lnTo>
                  <a:lnTo>
                    <a:pt x="377418" y="12"/>
                  </a:lnTo>
                  <a:lnTo>
                    <a:pt x="334403" y="8331"/>
                  </a:lnTo>
                  <a:lnTo>
                    <a:pt x="299135" y="31686"/>
                  </a:lnTo>
                  <a:lnTo>
                    <a:pt x="275209" y="66560"/>
                  </a:lnTo>
                  <a:lnTo>
                    <a:pt x="266179" y="109435"/>
                  </a:lnTo>
                  <a:lnTo>
                    <a:pt x="272630" y="147599"/>
                  </a:lnTo>
                  <a:lnTo>
                    <a:pt x="291045" y="180098"/>
                  </a:lnTo>
                  <a:lnTo>
                    <a:pt x="319024" y="204508"/>
                  </a:lnTo>
                  <a:lnTo>
                    <a:pt x="354164" y="218376"/>
                  </a:lnTo>
                  <a:lnTo>
                    <a:pt x="351815" y="231508"/>
                  </a:lnTo>
                  <a:lnTo>
                    <a:pt x="347611" y="243890"/>
                  </a:lnTo>
                  <a:lnTo>
                    <a:pt x="342366" y="255092"/>
                  </a:lnTo>
                  <a:lnTo>
                    <a:pt x="336880" y="264617"/>
                  </a:lnTo>
                  <a:lnTo>
                    <a:pt x="334010" y="271538"/>
                  </a:lnTo>
                  <a:lnTo>
                    <a:pt x="359359" y="299237"/>
                  </a:lnTo>
                  <a:lnTo>
                    <a:pt x="366369" y="297065"/>
                  </a:lnTo>
                  <a:lnTo>
                    <a:pt x="416509" y="261975"/>
                  </a:lnTo>
                  <a:lnTo>
                    <a:pt x="450392" y="220446"/>
                  </a:lnTo>
                  <a:lnTo>
                    <a:pt x="471182" y="178549"/>
                  </a:lnTo>
                  <a:lnTo>
                    <a:pt x="484073" y="134886"/>
                  </a:lnTo>
                  <a:lnTo>
                    <a:pt x="486473" y="119291"/>
                  </a:lnTo>
                  <a:lnTo>
                    <a:pt x="486829" y="111239"/>
                  </a:lnTo>
                  <a:close/>
                </a:path>
              </a:pathLst>
            </a:custGeom>
            <a:solidFill>
              <a:srgbClr val="673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222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yellow sun and black text&#10;&#10;AI-generated content may be incorrect.">
            <a:extLst>
              <a:ext uri="{FF2B5EF4-FFF2-40B4-BE49-F238E27FC236}">
                <a16:creationId xmlns:a16="http://schemas.microsoft.com/office/drawing/2014/main" id="{2C462808-59C4-0F22-BB9F-CCDF019BB6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0" y="3582035"/>
            <a:ext cx="77724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3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1F273-D823-AE26-1462-3E538D7D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601664"/>
            <a:ext cx="17338675" cy="1471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83DB76-D669-AFBE-4517-FAECCDB7E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713" y="2301875"/>
            <a:ext cx="17338675" cy="8405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8179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82" r:id="rId3"/>
    <p:sldLayoutId id="2147483683" r:id="rId4"/>
    <p:sldLayoutId id="2147483684" r:id="rId5"/>
    <p:sldLayoutId id="2147483688" r:id="rId6"/>
    <p:sldLayoutId id="2147483687" r:id="rId7"/>
    <p:sldLayoutId id="2147483689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PT" sz="7400" b="1" i="0" kern="1200" dirty="0">
          <a:solidFill>
            <a:srgbClr val="251B55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rgbClr val="58595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lang="en-PT" sz="2800" kern="1200" spc="-10" dirty="0" smtClean="0">
          <a:solidFill>
            <a:srgbClr val="58595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8595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8595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8595B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18733486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5375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18733486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50292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486" cy="125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18733486" cy="751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1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36187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3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4.xml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3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youtu.be/qdgJJL0vdaI?si=mSrI_CWaPEb-bCt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E78AC-9731-A805-E836-E847F667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FREE Madeira</a:t>
            </a:r>
          </a:p>
          <a:p>
            <a:r>
              <a:rPr lang="pt-PT" dirty="0" err="1"/>
              <a:t>My</a:t>
            </a:r>
            <a:r>
              <a:rPr lang="pt-PT" dirty="0"/>
              <a:t> </a:t>
            </a:r>
            <a:r>
              <a:rPr lang="pt-PT" dirty="0" err="1"/>
              <a:t>First</a:t>
            </a:r>
            <a:r>
              <a:rPr lang="pt-PT" dirty="0"/>
              <a:t> Bitcoin</a:t>
            </a:r>
          </a:p>
          <a:p>
            <a:r>
              <a:rPr lang="pt-PT" dirty="0"/>
              <a:t>Diploma Bitcoin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B30ABB-293A-7881-4160-828F8535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548" y="1642219"/>
            <a:ext cx="17338675" cy="1463700"/>
          </a:xfrm>
        </p:spPr>
        <p:txBody>
          <a:bodyPr>
            <a:normAutofit/>
          </a:bodyPr>
          <a:lstStyle/>
          <a:p>
            <a:r>
              <a:rPr lang="pt-PT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25286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20DF2-D253-1093-B015-1CBD70A9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F874-226C-6E00-90EF-A06A126B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Porque é que precisamos de dinheiro?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4F1E5-3B50-6556-D961-45A0AA95E83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pt-PT" dirty="0"/>
              <a:t>Capítulo 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CB307-1486-DE95-AEA7-6EEE32179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1.0 Introdução</a:t>
            </a:r>
          </a:p>
        </p:txBody>
      </p:sp>
    </p:spTree>
    <p:extLst>
      <p:ext uri="{BB962C8B-B14F-4D97-AF65-F5344CB8AC3E}">
        <p14:creationId xmlns:p14="http://schemas.microsoft.com/office/powerpoint/2010/main" val="2039033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EABA8-AE8B-6BEE-D822-7F7D9737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73A7-D073-8764-6DA7-76BD2F112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1.0 Introdução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220175-B2A3-3536-67F3-D18470555F83}"/>
              </a:ext>
            </a:extLst>
          </p:cNvPr>
          <p:cNvGrpSpPr>
            <a:grpSpLocks noChangeAspect="1"/>
          </p:cNvGrpSpPr>
          <p:nvPr/>
        </p:nvGrpSpPr>
        <p:grpSpPr>
          <a:xfrm>
            <a:off x="1441450" y="3568519"/>
            <a:ext cx="17293152" cy="4448356"/>
            <a:chOff x="2432050" y="2478758"/>
            <a:chExt cx="15308802" cy="39379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5526D77-5CF8-3113-5CD0-1C8AF5816254}"/>
                </a:ext>
              </a:extLst>
            </p:cNvPr>
            <p:cNvSpPr/>
            <p:nvPr/>
          </p:nvSpPr>
          <p:spPr>
            <a:xfrm>
              <a:off x="2432050" y="2811758"/>
              <a:ext cx="15308802" cy="3339117"/>
            </a:xfrm>
            <a:prstGeom prst="roundRect">
              <a:avLst/>
            </a:prstGeom>
            <a:gradFill flip="none" rotWithShape="1">
              <a:gsLst>
                <a:gs pos="7000">
                  <a:srgbClr val="161346"/>
                </a:gs>
                <a:gs pos="69000">
                  <a:srgbClr val="392569"/>
                </a:gs>
                <a:gs pos="99000">
                  <a:srgbClr val="653B93"/>
                </a:gs>
              </a:gsLst>
              <a:lin ang="10800000" scaled="1"/>
              <a:tileRect/>
            </a:gradFill>
            <a:ln w="12700">
              <a:solidFill>
                <a:srgbClr val="6139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Ins="540000" rtlCol="0" anchor="ctr"/>
            <a:lstStyle/>
            <a:p>
              <a:pPr algn="ctr"/>
              <a:r>
                <a:rPr lang="pt-PT" sz="3200" b="1" kern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 dinheiro é um dos maiores instrumentos de liberdade que o Homem já inventou.</a:t>
              </a:r>
            </a:p>
            <a:p>
              <a:pPr algn="ctr"/>
              <a:endParaRPr lang="pt-PT" sz="3200" b="1" kern="1200" dirty="0">
                <a:solidFill>
                  <a:srgbClr val="58595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pt-PT" sz="3200" b="1" kern="1200" dirty="0">
                  <a:solidFill>
                    <a:srgbClr val="FBB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Friedrich </a:t>
              </a:r>
              <a:r>
                <a:rPr lang="pt-PT" sz="3200" b="1" kern="1200" dirty="0" err="1">
                  <a:solidFill>
                    <a:srgbClr val="FBB04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Hayek</a:t>
              </a:r>
              <a:endParaRPr lang="pt-PT" sz="3200" b="1" kern="1200" dirty="0">
                <a:solidFill>
                  <a:srgbClr val="FBB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object 16">
              <a:extLst>
                <a:ext uri="{FF2B5EF4-FFF2-40B4-BE49-F238E27FC236}">
                  <a16:creationId xmlns:a16="http://schemas.microsoft.com/office/drawing/2014/main" id="{3D35A605-9D18-B0A9-4919-54D4E80733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9250" y="2478758"/>
              <a:ext cx="1082250" cy="666000"/>
            </a:xfrm>
            <a:custGeom>
              <a:avLst/>
              <a:gdLst/>
              <a:ahLst/>
              <a:cxnLst/>
              <a:rect l="l" t="t" r="r" b="b"/>
              <a:pathLst>
                <a:path w="487044" h="299720">
                  <a:moveTo>
                    <a:pt x="220649" y="109423"/>
                  </a:moveTo>
                  <a:lnTo>
                    <a:pt x="211632" y="66548"/>
                  </a:lnTo>
                  <a:lnTo>
                    <a:pt x="187693" y="31673"/>
                  </a:lnTo>
                  <a:lnTo>
                    <a:pt x="152438" y="8318"/>
                  </a:lnTo>
                  <a:lnTo>
                    <a:pt x="109423" y="0"/>
                  </a:lnTo>
                  <a:lnTo>
                    <a:pt x="66548" y="9017"/>
                  </a:lnTo>
                  <a:lnTo>
                    <a:pt x="31673" y="32956"/>
                  </a:lnTo>
                  <a:lnTo>
                    <a:pt x="8318" y="68224"/>
                  </a:lnTo>
                  <a:lnTo>
                    <a:pt x="0" y="111239"/>
                  </a:lnTo>
                  <a:lnTo>
                    <a:pt x="368" y="119291"/>
                  </a:lnTo>
                  <a:lnTo>
                    <a:pt x="15646" y="178536"/>
                  </a:lnTo>
                  <a:lnTo>
                    <a:pt x="36449" y="220433"/>
                  </a:lnTo>
                  <a:lnTo>
                    <a:pt x="70332" y="261975"/>
                  </a:lnTo>
                  <a:lnTo>
                    <a:pt x="120472" y="297065"/>
                  </a:lnTo>
                  <a:lnTo>
                    <a:pt x="127469" y="299237"/>
                  </a:lnTo>
                  <a:lnTo>
                    <a:pt x="134632" y="299059"/>
                  </a:lnTo>
                  <a:lnTo>
                    <a:pt x="144462" y="255079"/>
                  </a:lnTo>
                  <a:lnTo>
                    <a:pt x="139217" y="243890"/>
                  </a:lnTo>
                  <a:lnTo>
                    <a:pt x="135013" y="231495"/>
                  </a:lnTo>
                  <a:lnTo>
                    <a:pt x="132664" y="218376"/>
                  </a:lnTo>
                  <a:lnTo>
                    <a:pt x="167817" y="204495"/>
                  </a:lnTo>
                  <a:lnTo>
                    <a:pt x="195783" y="180086"/>
                  </a:lnTo>
                  <a:lnTo>
                    <a:pt x="214198" y="147586"/>
                  </a:lnTo>
                  <a:lnTo>
                    <a:pt x="220649" y="109423"/>
                  </a:lnTo>
                  <a:close/>
                </a:path>
                <a:path w="487044" h="299720">
                  <a:moveTo>
                    <a:pt x="486829" y="110324"/>
                  </a:moveTo>
                  <a:lnTo>
                    <a:pt x="478167" y="67386"/>
                  </a:lnTo>
                  <a:lnTo>
                    <a:pt x="454520" y="32308"/>
                  </a:lnTo>
                  <a:lnTo>
                    <a:pt x="419455" y="8661"/>
                  </a:lnTo>
                  <a:lnTo>
                    <a:pt x="376516" y="0"/>
                  </a:lnTo>
                  <a:lnTo>
                    <a:pt x="333565" y="8661"/>
                  </a:lnTo>
                  <a:lnTo>
                    <a:pt x="298488" y="32308"/>
                  </a:lnTo>
                  <a:lnTo>
                    <a:pt x="274853" y="67386"/>
                  </a:lnTo>
                  <a:lnTo>
                    <a:pt x="266179" y="110324"/>
                  </a:lnTo>
                  <a:lnTo>
                    <a:pt x="266471" y="118376"/>
                  </a:lnTo>
                  <a:lnTo>
                    <a:pt x="281266" y="177749"/>
                  </a:lnTo>
                  <a:lnTo>
                    <a:pt x="301726" y="219811"/>
                  </a:lnTo>
                  <a:lnTo>
                    <a:pt x="335267" y="261632"/>
                  </a:lnTo>
                  <a:lnTo>
                    <a:pt x="385114" y="297141"/>
                  </a:lnTo>
                  <a:lnTo>
                    <a:pt x="392112" y="299364"/>
                  </a:lnTo>
                  <a:lnTo>
                    <a:pt x="399275" y="299250"/>
                  </a:lnTo>
                  <a:lnTo>
                    <a:pt x="409460" y="255346"/>
                  </a:lnTo>
                  <a:lnTo>
                    <a:pt x="404304" y="244119"/>
                  </a:lnTo>
                  <a:lnTo>
                    <a:pt x="400215" y="231698"/>
                  </a:lnTo>
                  <a:lnTo>
                    <a:pt x="397967" y="218567"/>
                  </a:lnTo>
                  <a:lnTo>
                    <a:pt x="433222" y="204965"/>
                  </a:lnTo>
                  <a:lnTo>
                    <a:pt x="461391" y="180797"/>
                  </a:lnTo>
                  <a:lnTo>
                    <a:pt x="480072" y="148437"/>
                  </a:lnTo>
                  <a:lnTo>
                    <a:pt x="486829" y="110324"/>
                  </a:lnTo>
                  <a:close/>
                </a:path>
              </a:pathLst>
            </a:custGeom>
            <a:solidFill>
              <a:srgbClr val="251B55"/>
            </a:solidFill>
          </p:spPr>
          <p:txBody>
            <a:bodyPr wrap="square" lIns="0" tIns="0" rIns="0" bIns="0" rtlCol="0"/>
            <a:lstStyle/>
            <a:p>
              <a:endParaRPr lang="pt-PT" dirty="0"/>
            </a:p>
          </p:txBody>
        </p:sp>
        <p:sp>
          <p:nvSpPr>
            <p:cNvPr id="10" name="object 17">
              <a:extLst>
                <a:ext uri="{FF2B5EF4-FFF2-40B4-BE49-F238E27FC236}">
                  <a16:creationId xmlns:a16="http://schemas.microsoft.com/office/drawing/2014/main" id="{33DDD715-BE25-D819-9204-6031D1B73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48050" y="5751986"/>
              <a:ext cx="1080119" cy="664689"/>
            </a:xfrm>
            <a:custGeom>
              <a:avLst/>
              <a:gdLst/>
              <a:ahLst/>
              <a:cxnLst/>
              <a:rect l="l" t="t" r="r" b="b"/>
              <a:pathLst>
                <a:path w="487045" h="299720">
                  <a:moveTo>
                    <a:pt x="220649" y="110337"/>
                  </a:moveTo>
                  <a:lnTo>
                    <a:pt x="211988" y="67398"/>
                  </a:lnTo>
                  <a:lnTo>
                    <a:pt x="188341" y="32321"/>
                  </a:lnTo>
                  <a:lnTo>
                    <a:pt x="153263" y="8674"/>
                  </a:lnTo>
                  <a:lnTo>
                    <a:pt x="110324" y="0"/>
                  </a:lnTo>
                  <a:lnTo>
                    <a:pt x="67373" y="8674"/>
                  </a:lnTo>
                  <a:lnTo>
                    <a:pt x="32308" y="32321"/>
                  </a:lnTo>
                  <a:lnTo>
                    <a:pt x="8674" y="67398"/>
                  </a:lnTo>
                  <a:lnTo>
                    <a:pt x="0" y="110337"/>
                  </a:lnTo>
                  <a:lnTo>
                    <a:pt x="6769" y="148450"/>
                  </a:lnTo>
                  <a:lnTo>
                    <a:pt x="25438" y="180797"/>
                  </a:lnTo>
                  <a:lnTo>
                    <a:pt x="53619" y="204978"/>
                  </a:lnTo>
                  <a:lnTo>
                    <a:pt x="88861" y="218579"/>
                  </a:lnTo>
                  <a:lnTo>
                    <a:pt x="86626" y="231711"/>
                  </a:lnTo>
                  <a:lnTo>
                    <a:pt x="82524" y="244119"/>
                  </a:lnTo>
                  <a:lnTo>
                    <a:pt x="77368" y="255358"/>
                  </a:lnTo>
                  <a:lnTo>
                    <a:pt x="71970" y="264934"/>
                  </a:lnTo>
                  <a:lnTo>
                    <a:pt x="69164" y="271881"/>
                  </a:lnTo>
                  <a:lnTo>
                    <a:pt x="94729" y="299377"/>
                  </a:lnTo>
                  <a:lnTo>
                    <a:pt x="101714" y="297141"/>
                  </a:lnTo>
                  <a:lnTo>
                    <a:pt x="151561" y="261645"/>
                  </a:lnTo>
                  <a:lnTo>
                    <a:pt x="185102" y="219824"/>
                  </a:lnTo>
                  <a:lnTo>
                    <a:pt x="205562" y="177761"/>
                  </a:lnTo>
                  <a:lnTo>
                    <a:pt x="218084" y="133997"/>
                  </a:lnTo>
                  <a:lnTo>
                    <a:pt x="220357" y="118389"/>
                  </a:lnTo>
                  <a:lnTo>
                    <a:pt x="220649" y="110337"/>
                  </a:lnTo>
                  <a:close/>
                </a:path>
                <a:path w="487045" h="299720">
                  <a:moveTo>
                    <a:pt x="486829" y="111239"/>
                  </a:moveTo>
                  <a:lnTo>
                    <a:pt x="478510" y="68224"/>
                  </a:lnTo>
                  <a:lnTo>
                    <a:pt x="455155" y="32969"/>
                  </a:lnTo>
                  <a:lnTo>
                    <a:pt x="420281" y="9029"/>
                  </a:lnTo>
                  <a:lnTo>
                    <a:pt x="377418" y="12"/>
                  </a:lnTo>
                  <a:lnTo>
                    <a:pt x="334403" y="8331"/>
                  </a:lnTo>
                  <a:lnTo>
                    <a:pt x="299135" y="31686"/>
                  </a:lnTo>
                  <a:lnTo>
                    <a:pt x="275209" y="66560"/>
                  </a:lnTo>
                  <a:lnTo>
                    <a:pt x="266179" y="109435"/>
                  </a:lnTo>
                  <a:lnTo>
                    <a:pt x="272630" y="147599"/>
                  </a:lnTo>
                  <a:lnTo>
                    <a:pt x="291045" y="180098"/>
                  </a:lnTo>
                  <a:lnTo>
                    <a:pt x="319024" y="204508"/>
                  </a:lnTo>
                  <a:lnTo>
                    <a:pt x="354164" y="218376"/>
                  </a:lnTo>
                  <a:lnTo>
                    <a:pt x="351815" y="231508"/>
                  </a:lnTo>
                  <a:lnTo>
                    <a:pt x="347611" y="243890"/>
                  </a:lnTo>
                  <a:lnTo>
                    <a:pt x="342366" y="255092"/>
                  </a:lnTo>
                  <a:lnTo>
                    <a:pt x="336880" y="264617"/>
                  </a:lnTo>
                  <a:lnTo>
                    <a:pt x="334010" y="271538"/>
                  </a:lnTo>
                  <a:lnTo>
                    <a:pt x="359359" y="299237"/>
                  </a:lnTo>
                  <a:lnTo>
                    <a:pt x="366369" y="297065"/>
                  </a:lnTo>
                  <a:lnTo>
                    <a:pt x="416509" y="261975"/>
                  </a:lnTo>
                  <a:lnTo>
                    <a:pt x="450392" y="220446"/>
                  </a:lnTo>
                  <a:lnTo>
                    <a:pt x="471182" y="178549"/>
                  </a:lnTo>
                  <a:lnTo>
                    <a:pt x="484073" y="134886"/>
                  </a:lnTo>
                  <a:lnTo>
                    <a:pt x="486473" y="119291"/>
                  </a:lnTo>
                  <a:lnTo>
                    <a:pt x="486829" y="111239"/>
                  </a:lnTo>
                  <a:close/>
                </a:path>
              </a:pathLst>
            </a:custGeom>
            <a:solidFill>
              <a:srgbClr val="673C95"/>
            </a:solidFill>
          </p:spPr>
          <p:txBody>
            <a:bodyPr wrap="square" lIns="0" tIns="0" rIns="0" bIns="0" rtlCol="0"/>
            <a:lstStyle/>
            <a:p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41195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a yellow sun and black text&#10;&#10;AI-generated content may be incorrect.">
            <a:extLst>
              <a:ext uri="{FF2B5EF4-FFF2-40B4-BE49-F238E27FC236}">
                <a16:creationId xmlns:a16="http://schemas.microsoft.com/office/drawing/2014/main" id="{5C804049-FBAA-4F11-AD08-1A3A749D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0" y="3582035"/>
            <a:ext cx="77724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7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/>
        </p:nvSpPr>
        <p:spPr>
          <a:xfrm>
            <a:off x="1715919" y="4683870"/>
            <a:ext cx="4749000" cy="172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8" tIns="201008" rIns="201008" bIns="201008" anchor="t" anchorCtr="0">
            <a:spAutoFit/>
          </a:bodyPr>
          <a:lstStyle/>
          <a:p>
            <a:pPr algn="l" rtl="0"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lang="en" sz="2858" dirty="0" err="1">
                <a:solidFill>
                  <a:schemeClr val="dk1"/>
                </a:solidFill>
                <a:latin typeface="Avenir Next" panose="020B0503020202020204" pitchFamily="34" charset="0"/>
              </a:rPr>
              <a:t>Fórum</a:t>
            </a:r>
            <a:r>
              <a:rPr lang="en" sz="2858" dirty="0">
                <a:solidFill>
                  <a:schemeClr val="dk1"/>
                </a:solidFill>
                <a:latin typeface="Avenir Next" panose="020B0503020202020204" pitchFamily="34" charset="0"/>
              </a:rPr>
              <a:t> Regional para a </a:t>
            </a:r>
            <a:r>
              <a:rPr lang="en" sz="2858" dirty="0" err="1">
                <a:solidFill>
                  <a:schemeClr val="dk1"/>
                </a:solidFill>
                <a:latin typeface="Avenir Next" panose="020B0503020202020204" pitchFamily="34" charset="0"/>
              </a:rPr>
              <a:t>Educação</a:t>
            </a:r>
            <a:r>
              <a:rPr lang="en" sz="2858" dirty="0">
                <a:solidFill>
                  <a:schemeClr val="dk1"/>
                </a:solidFill>
                <a:latin typeface="Avenir Next" panose="020B0503020202020204" pitchFamily="34" charset="0"/>
              </a:rPr>
              <a:t> </a:t>
            </a:r>
            <a:r>
              <a:rPr lang="en" sz="2858" dirty="0" err="1">
                <a:solidFill>
                  <a:schemeClr val="dk1"/>
                </a:solidFill>
                <a:latin typeface="Avenir Next" panose="020B0503020202020204" pitchFamily="34" charset="0"/>
              </a:rPr>
              <a:t>Económica</a:t>
            </a:r>
            <a:endParaRPr sz="2858" dirty="0">
              <a:solidFill>
                <a:schemeClr val="dk1"/>
              </a:solidFill>
              <a:latin typeface="Avenir Next" panose="020B0503020202020204" pitchFamily="34" charset="0"/>
              <a:sym typeface="DM Sans Light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591998" y="4683873"/>
            <a:ext cx="4749000" cy="238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8" tIns="201008" rIns="201008" bIns="201008" anchor="t" anchorCtr="0">
            <a:spAutoFit/>
          </a:bodyPr>
          <a:lstStyle/>
          <a:p>
            <a:pPr algn="l" rtl="0"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Uma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associação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sem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 fins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lucrativos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fundada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na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ilha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 da Madeira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em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  <a:sym typeface="DM Sans Light"/>
              </a:rPr>
              <a:t> Portugal</a:t>
            </a:r>
          </a:p>
        </p:txBody>
      </p:sp>
      <p:sp>
        <p:nvSpPr>
          <p:cNvPr id="87" name="Google Shape;87;p5"/>
          <p:cNvSpPr txBox="1"/>
          <p:nvPr/>
        </p:nvSpPr>
        <p:spPr>
          <a:xfrm>
            <a:off x="13882923" y="4683871"/>
            <a:ext cx="5109031" cy="181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8" tIns="201008" rIns="201008" bIns="201008" anchor="t" anchorCtr="0">
            <a:spAutoFit/>
          </a:bodyPr>
          <a:lstStyle/>
          <a:p>
            <a:pPr algn="l" rtl="0">
              <a:lnSpc>
                <a:spcPct val="160000"/>
              </a:lnSpc>
            </a:pP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</a:rPr>
              <a:t>Focada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</a:rPr>
              <a:t>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</a:rPr>
              <a:t>na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</a:rPr>
              <a:t>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</a:rPr>
              <a:t>educação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</a:rPr>
              <a:t> e </a:t>
            </a:r>
            <a:r>
              <a:rPr lang="en-GB" sz="2858" dirty="0" err="1">
                <a:solidFill>
                  <a:schemeClr val="dk1"/>
                </a:solidFill>
                <a:latin typeface="Avenir Next" panose="020B0503020202020204" pitchFamily="34" charset="0"/>
              </a:rPr>
              <a:t>adoção</a:t>
            </a:r>
            <a:r>
              <a:rPr lang="en-GB" sz="2858" dirty="0">
                <a:solidFill>
                  <a:schemeClr val="dk1"/>
                </a:solidFill>
                <a:latin typeface="Avenir Next" panose="020B0503020202020204" pitchFamily="34" charset="0"/>
              </a:rPr>
              <a:t> de Bitcoin</a:t>
            </a:r>
          </a:p>
        </p:txBody>
      </p:sp>
      <p:pic>
        <p:nvPicPr>
          <p:cNvPr id="92" name="Google Shape;92;p5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21476" y="4900463"/>
            <a:ext cx="317809" cy="81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2;p5">
            <a:extLst>
              <a:ext uri="{FF2B5EF4-FFF2-40B4-BE49-F238E27FC236}">
                <a16:creationId xmlns:a16="http://schemas.microsoft.com/office/drawing/2014/main" id="{95DE3429-6EFD-65CC-C3AD-73445651398C}"/>
              </a:ext>
            </a:extLst>
          </p:cNvPr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20134" y="4900463"/>
            <a:ext cx="317809" cy="81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2;p5">
            <a:extLst>
              <a:ext uri="{FF2B5EF4-FFF2-40B4-BE49-F238E27FC236}">
                <a16:creationId xmlns:a16="http://schemas.microsoft.com/office/drawing/2014/main" id="{53D9D7C7-3C40-DB19-2E81-9D6713C4D4E6}"/>
              </a:ext>
            </a:extLst>
          </p:cNvPr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381152" y="4900463"/>
            <a:ext cx="317809" cy="817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1;p5">
            <a:extLst>
              <a:ext uri="{FF2B5EF4-FFF2-40B4-BE49-F238E27FC236}">
                <a16:creationId xmlns:a16="http://schemas.microsoft.com/office/drawing/2014/main" id="{27BA0A88-F5DB-0E00-7CC1-33C7A544C973}"/>
              </a:ext>
            </a:extLst>
          </p:cNvPr>
          <p:cNvSpPr txBox="1"/>
          <p:nvPr/>
        </p:nvSpPr>
        <p:spPr>
          <a:xfrm>
            <a:off x="4137873" y="1496718"/>
            <a:ext cx="11828358" cy="152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8" tIns="201008" rIns="201008" bIns="201008" anchor="t" anchorCtr="0">
            <a:spAutoFit/>
          </a:bodyPr>
          <a:lstStyle/>
          <a:p>
            <a:pPr algn="ctr">
              <a:buSzPts val="3300"/>
            </a:pPr>
            <a:r>
              <a:rPr lang="en-GB" sz="7255" b="1" dirty="0">
                <a:solidFill>
                  <a:schemeClr val="dk1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FREE MADEIRA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9BD968-66E2-82A8-FD64-4F7DA18F5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8290" y="9812632"/>
            <a:ext cx="767520" cy="936000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/>
        </p:nvSpPr>
        <p:spPr>
          <a:xfrm>
            <a:off x="1835776" y="2820899"/>
            <a:ext cx="16894577" cy="633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8" tIns="201008" rIns="201008" bIns="201008" anchor="t" anchorCtr="0">
            <a:spAutoFit/>
          </a:bodyPr>
          <a:lstStyle/>
          <a:p>
            <a:pPr algn="l" rtl="0">
              <a:lnSpc>
                <a:spcPct val="114000"/>
              </a:lnSpc>
              <a:spcAft>
                <a:spcPts val="3957"/>
              </a:spcAft>
            </a:pPr>
            <a:r>
              <a:rPr lang="pt-PT" sz="3200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Promover a </a:t>
            </a:r>
            <a:r>
              <a:rPr lang="pt-PT" sz="3200" b="1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educação sobre Bitcoin</a:t>
            </a:r>
            <a:r>
              <a:rPr lang="pt-PT" sz="3200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.</a:t>
            </a:r>
          </a:p>
          <a:p>
            <a:pPr algn="l" rtl="0">
              <a:lnSpc>
                <a:spcPct val="114000"/>
              </a:lnSpc>
              <a:spcAft>
                <a:spcPts val="3957"/>
              </a:spcAft>
            </a:pPr>
            <a:r>
              <a:rPr lang="pt-PT" sz="3200" b="1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Apoiar a adoção de Bitcoin </a:t>
            </a:r>
            <a:r>
              <a:rPr lang="pt-PT" sz="3200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em Portugal, particularmente no Arquipélago da Madeira.</a:t>
            </a:r>
          </a:p>
          <a:p>
            <a:pPr algn="l" rtl="0">
              <a:lnSpc>
                <a:spcPct val="114000"/>
              </a:lnSpc>
              <a:spcAft>
                <a:spcPts val="3957"/>
              </a:spcAft>
            </a:pPr>
            <a:r>
              <a:rPr lang="pt-PT" sz="3200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Ajudar a comunidade local durante esta transição monetária.</a:t>
            </a:r>
          </a:p>
          <a:p>
            <a:pPr algn="l" rtl="0">
              <a:lnSpc>
                <a:spcPct val="114000"/>
              </a:lnSpc>
              <a:spcAft>
                <a:spcPts val="3957"/>
              </a:spcAft>
            </a:pPr>
            <a:r>
              <a:rPr lang="pt-PT" sz="3200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Posicionar o </a:t>
            </a:r>
            <a:r>
              <a:rPr lang="pt-PT" sz="3200" b="1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Arquipélago da Madeira como líder tecnológico</a:t>
            </a:r>
            <a:r>
              <a:rPr lang="pt-PT" sz="3200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, atraindo investimento local e internacional.</a:t>
            </a:r>
          </a:p>
          <a:p>
            <a:pPr algn="l" rtl="0">
              <a:lnSpc>
                <a:spcPct val="114000"/>
              </a:lnSpc>
              <a:spcAft>
                <a:spcPts val="3957"/>
              </a:spcAft>
            </a:pPr>
            <a:r>
              <a:rPr lang="pt-PT" sz="3200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Apoiar a </a:t>
            </a:r>
            <a:r>
              <a:rPr lang="pt-PT" sz="3200" b="1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sustentabilidade energética</a:t>
            </a:r>
            <a:r>
              <a:rPr lang="pt-PT" sz="3200" dirty="0">
                <a:solidFill>
                  <a:srgbClr val="FFFFFF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, contribuindo para projetos locais de mineração.</a:t>
            </a: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">
            <a:off x="1373748" y="2845655"/>
            <a:ext cx="335950" cy="85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">
            <a:off x="1373750" y="3912455"/>
            <a:ext cx="335950" cy="85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">
            <a:off x="1373748" y="4979255"/>
            <a:ext cx="335950" cy="85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">
            <a:off x="1373753" y="7722455"/>
            <a:ext cx="335950" cy="858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3;p5">
            <a:extLst>
              <a:ext uri="{FF2B5EF4-FFF2-40B4-BE49-F238E27FC236}">
                <a16:creationId xmlns:a16="http://schemas.microsoft.com/office/drawing/2014/main" id="{86DF7746-7348-90F7-E323-38463922621F}"/>
              </a:ext>
            </a:extLst>
          </p:cNvPr>
          <p:cNvSpPr txBox="1"/>
          <p:nvPr/>
        </p:nvSpPr>
        <p:spPr>
          <a:xfrm>
            <a:off x="2645919" y="791342"/>
            <a:ext cx="14812263" cy="101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8" tIns="201008" rIns="201008" bIns="201008" anchor="t" anchorCtr="0">
            <a:spAutoFit/>
          </a:bodyPr>
          <a:lstStyle/>
          <a:p>
            <a:pPr algn="ctr" rtl="0">
              <a:buClr>
                <a:srgbClr val="000000"/>
              </a:buClr>
              <a:buSzPts val="1800"/>
            </a:pPr>
            <a:r>
              <a:rPr lang="pt-PT" sz="3957" b="1" dirty="0">
                <a:solidFill>
                  <a:srgbClr val="FFCC00"/>
                </a:solidFill>
                <a:latin typeface="Avenir Next" panose="020B0503020202020204" pitchFamily="34" charset="0"/>
                <a:ea typeface="DM Sans 14pt"/>
                <a:cs typeface="DM Sans 14pt"/>
                <a:sym typeface="DM Sans"/>
              </a:rPr>
              <a:t>OBJETIVOS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0BBFE5-C507-26BD-53E2-DF04BA4FC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8290" y="9769475"/>
            <a:ext cx="767520" cy="936000"/>
          </a:xfrm>
          <a:prstGeom prst="rect">
            <a:avLst/>
          </a:prstGeom>
        </p:spPr>
      </p:pic>
      <p:pic>
        <p:nvPicPr>
          <p:cNvPr id="6" name="Google Shape;190;p21">
            <a:extLst>
              <a:ext uri="{FF2B5EF4-FFF2-40B4-BE49-F238E27FC236}">
                <a16:creationId xmlns:a16="http://schemas.microsoft.com/office/drawing/2014/main" id="{08CFECE6-4C52-706F-3E9E-DC860A14FB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">
            <a:off x="1373753" y="6331167"/>
            <a:ext cx="335950" cy="85894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7D241B80-0906-968D-3F5C-7EE24FBE5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22F77D0-9FBF-7D22-CC0D-8D04B0432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8290" y="9769475"/>
            <a:ext cx="767520" cy="936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8F0FA1B-027D-8258-D87D-0BB9DC366484}"/>
              </a:ext>
            </a:extLst>
          </p:cNvPr>
          <p:cNvGrpSpPr/>
          <p:nvPr/>
        </p:nvGrpSpPr>
        <p:grpSpPr>
          <a:xfrm>
            <a:off x="7436704" y="3116779"/>
            <a:ext cx="5121814" cy="3071296"/>
            <a:chOff x="7436704" y="3116779"/>
            <a:chExt cx="5121814" cy="3071296"/>
          </a:xfrm>
        </p:grpSpPr>
        <p:sp>
          <p:nvSpPr>
            <p:cNvPr id="8" name="Google Shape;106;p6">
              <a:extLst>
                <a:ext uri="{FF2B5EF4-FFF2-40B4-BE49-F238E27FC236}">
                  <a16:creationId xmlns:a16="http://schemas.microsoft.com/office/drawing/2014/main" id="{15B52DC4-CFC6-EA73-E84F-6921A4FD304E}"/>
                </a:ext>
              </a:extLst>
            </p:cNvPr>
            <p:cNvSpPr txBox="1"/>
            <p:nvPr/>
          </p:nvSpPr>
          <p:spPr>
            <a:xfrm>
              <a:off x="7436704" y="4203239"/>
              <a:ext cx="5121814" cy="1984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1008" tIns="201008" rIns="201008" bIns="201008" anchor="t" anchorCtr="0">
              <a:spAutoFit/>
            </a:bodyPr>
            <a:lstStyle/>
            <a:p>
              <a:pPr algn="ctr">
                <a:lnSpc>
                  <a:spcPct val="114000"/>
                </a:lnSpc>
                <a:buSzPts val="1300"/>
              </a:pPr>
              <a:r>
                <a:rPr lang="en-PT" sz="3000" dirty="0">
                  <a:solidFill>
                    <a:schemeClr val="bg1"/>
                  </a:solidFill>
                  <a:latin typeface="Avenir Next" panose="020B050302020202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Mais de 150 comerciantes aceitam pagamentos em Bitcoin</a:t>
              </a:r>
            </a:p>
          </p:txBody>
        </p:sp>
        <p:pic>
          <p:nvPicPr>
            <p:cNvPr id="16" name="Graphic 15" descr="Store with solid fill">
              <a:extLst>
                <a:ext uri="{FF2B5EF4-FFF2-40B4-BE49-F238E27FC236}">
                  <a16:creationId xmlns:a16="http://schemas.microsoft.com/office/drawing/2014/main" id="{A7664E19-F260-E75F-F358-021FB8C7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57611" y="3116779"/>
              <a:ext cx="1080000" cy="108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827737-CE00-6879-031B-AF6A4C814921}"/>
              </a:ext>
            </a:extLst>
          </p:cNvPr>
          <p:cNvGrpSpPr/>
          <p:nvPr/>
        </p:nvGrpSpPr>
        <p:grpSpPr>
          <a:xfrm>
            <a:off x="1763249" y="3063875"/>
            <a:ext cx="3961546" cy="1999040"/>
            <a:chOff x="1763249" y="3063875"/>
            <a:chExt cx="3961546" cy="1999040"/>
          </a:xfrm>
        </p:grpSpPr>
        <p:pic>
          <p:nvPicPr>
            <p:cNvPr id="18" name="Graphic 17" descr="Classroom with solid fill">
              <a:extLst>
                <a:ext uri="{FF2B5EF4-FFF2-40B4-BE49-F238E27FC236}">
                  <a16:creationId xmlns:a16="http://schemas.microsoft.com/office/drawing/2014/main" id="{AC1D0100-94EF-5680-186D-7BE79D21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04023" y="3063875"/>
              <a:ext cx="1079999" cy="1079999"/>
            </a:xfrm>
            <a:prstGeom prst="rect">
              <a:avLst/>
            </a:prstGeom>
          </p:spPr>
        </p:pic>
        <p:sp>
          <p:nvSpPr>
            <p:cNvPr id="19" name="Google Shape;106;p6">
              <a:extLst>
                <a:ext uri="{FF2B5EF4-FFF2-40B4-BE49-F238E27FC236}">
                  <a16:creationId xmlns:a16="http://schemas.microsoft.com/office/drawing/2014/main" id="{6CDCD3F0-D213-55BC-177A-6862C89196F7}"/>
                </a:ext>
              </a:extLst>
            </p:cNvPr>
            <p:cNvSpPr txBox="1"/>
            <p:nvPr/>
          </p:nvSpPr>
          <p:spPr>
            <a:xfrm>
              <a:off x="1763249" y="4130675"/>
              <a:ext cx="3961546" cy="932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1008" tIns="201008" rIns="201008" bIns="201008" anchor="t" anchorCtr="0">
              <a:spAutoFit/>
            </a:bodyPr>
            <a:lstStyle/>
            <a:p>
              <a:pPr algn="ctr">
                <a:lnSpc>
                  <a:spcPct val="114000"/>
                </a:lnSpc>
                <a:buSzPts val="1300"/>
              </a:pPr>
              <a:r>
                <a:rPr lang="en-PT" sz="3000" dirty="0">
                  <a:solidFill>
                    <a:schemeClr val="bg1"/>
                  </a:solidFill>
                  <a:latin typeface="Avenir Next" panose="020B050302020202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Workshops e cursos</a:t>
              </a:r>
            </a:p>
          </p:txBody>
        </p:sp>
      </p:grpSp>
      <p:sp>
        <p:nvSpPr>
          <p:cNvPr id="20" name="Google Shape;93;p5">
            <a:extLst>
              <a:ext uri="{FF2B5EF4-FFF2-40B4-BE49-F238E27FC236}">
                <a16:creationId xmlns:a16="http://schemas.microsoft.com/office/drawing/2014/main" id="{C1EA69D0-3234-1052-320C-0B366E2C3447}"/>
              </a:ext>
            </a:extLst>
          </p:cNvPr>
          <p:cNvSpPr txBox="1"/>
          <p:nvPr/>
        </p:nvSpPr>
        <p:spPr>
          <a:xfrm>
            <a:off x="2645919" y="791342"/>
            <a:ext cx="14812263" cy="102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8" tIns="201008" rIns="201008" bIns="201008" anchor="t" anchorCtr="0">
            <a:spAutoFit/>
          </a:bodyPr>
          <a:lstStyle/>
          <a:p>
            <a:pPr algn="ctr" rtl="0">
              <a:buClr>
                <a:srgbClr val="000000"/>
              </a:buClr>
              <a:buSzPts val="1800"/>
            </a:pPr>
            <a:r>
              <a:rPr lang="pt-PT" sz="4000" b="1" dirty="0">
                <a:solidFill>
                  <a:srgbClr val="FFFFFF"/>
                </a:solidFill>
                <a:latin typeface="Avenir Next" panose="020B0503020202020204" pitchFamily="34" charset="0"/>
                <a:sym typeface="DM Sans"/>
              </a:rPr>
              <a:t>INICIATIVAS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32848E9-B689-5CA6-B34A-B9317984CF39}"/>
              </a:ext>
            </a:extLst>
          </p:cNvPr>
          <p:cNvGrpSpPr/>
          <p:nvPr/>
        </p:nvGrpSpPr>
        <p:grpSpPr>
          <a:xfrm>
            <a:off x="3831036" y="6725164"/>
            <a:ext cx="5121814" cy="1867374"/>
            <a:chOff x="3831036" y="6725164"/>
            <a:chExt cx="5121814" cy="1867374"/>
          </a:xfrm>
        </p:grpSpPr>
        <p:pic>
          <p:nvPicPr>
            <p:cNvPr id="9" name="Google Shape;107;p6">
              <a:extLst>
                <a:ext uri="{FF2B5EF4-FFF2-40B4-BE49-F238E27FC236}">
                  <a16:creationId xmlns:a16="http://schemas.microsoft.com/office/drawing/2014/main" id="{82EF06A5-FFE2-B59F-8FE0-28558C476419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55239" y="6725164"/>
              <a:ext cx="873407" cy="9510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102;p6">
              <a:extLst>
                <a:ext uri="{FF2B5EF4-FFF2-40B4-BE49-F238E27FC236}">
                  <a16:creationId xmlns:a16="http://schemas.microsoft.com/office/drawing/2014/main" id="{66C2AECC-73AA-A07B-72F9-C78E7B923EF4}"/>
                </a:ext>
              </a:extLst>
            </p:cNvPr>
            <p:cNvSpPr txBox="1"/>
            <p:nvPr/>
          </p:nvSpPr>
          <p:spPr>
            <a:xfrm>
              <a:off x="3831036" y="7660298"/>
              <a:ext cx="5121814" cy="932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1008" tIns="201008" rIns="201008" bIns="201008" anchor="t" anchorCtr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3000" kern="100" dirty="0">
                  <a:solidFill>
                    <a:schemeClr val="bg1"/>
                  </a:solidFill>
                  <a:latin typeface="Avenir Next" panose="020B0503020202020204" pitchFamily="34" charset="0"/>
                  <a:ea typeface="Arial" panose="020B0604020202020204" pitchFamily="34" charset="0"/>
                </a:rPr>
                <a:t>Meetups </a:t>
              </a:r>
              <a:r>
                <a:rPr lang="en-GB" sz="3000" kern="100" dirty="0" err="1">
                  <a:solidFill>
                    <a:schemeClr val="bg1"/>
                  </a:solidFill>
                  <a:latin typeface="Avenir Next" panose="020B0503020202020204" pitchFamily="34" charset="0"/>
                  <a:ea typeface="Arial" panose="020B0604020202020204" pitchFamily="34" charset="0"/>
                </a:rPr>
                <a:t>mensais</a:t>
              </a:r>
              <a:endParaRPr lang="en-GB" sz="3000" kern="100" dirty="0">
                <a:solidFill>
                  <a:schemeClr val="bg1"/>
                </a:solidFill>
                <a:effectLst/>
                <a:latin typeface="Avenir Next" panose="020B0503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840D02-9DF2-3131-0DA9-B770E69A4A01}"/>
              </a:ext>
            </a:extLst>
          </p:cNvPr>
          <p:cNvGrpSpPr/>
          <p:nvPr/>
        </p:nvGrpSpPr>
        <p:grpSpPr>
          <a:xfrm>
            <a:off x="11431043" y="6751485"/>
            <a:ext cx="5121814" cy="1841053"/>
            <a:chOff x="11431043" y="6751485"/>
            <a:chExt cx="5121814" cy="1841053"/>
          </a:xfrm>
        </p:grpSpPr>
        <p:pic>
          <p:nvPicPr>
            <p:cNvPr id="33" name="Graphic 32" descr="Battery charging with solid fill">
              <a:extLst>
                <a:ext uri="{FF2B5EF4-FFF2-40B4-BE49-F238E27FC236}">
                  <a16:creationId xmlns:a16="http://schemas.microsoft.com/office/drawing/2014/main" id="{D176CA66-9C03-B70B-4B51-8E897912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529606" y="6751485"/>
              <a:ext cx="924688" cy="924688"/>
            </a:xfrm>
            <a:prstGeom prst="rect">
              <a:avLst/>
            </a:prstGeom>
          </p:spPr>
        </p:pic>
        <p:sp>
          <p:nvSpPr>
            <p:cNvPr id="35" name="Google Shape;102;p6">
              <a:extLst>
                <a:ext uri="{FF2B5EF4-FFF2-40B4-BE49-F238E27FC236}">
                  <a16:creationId xmlns:a16="http://schemas.microsoft.com/office/drawing/2014/main" id="{C8C1DFFB-C43E-F2C8-D209-93286175DDFF}"/>
                </a:ext>
              </a:extLst>
            </p:cNvPr>
            <p:cNvSpPr txBox="1"/>
            <p:nvPr/>
          </p:nvSpPr>
          <p:spPr>
            <a:xfrm>
              <a:off x="11431043" y="7660298"/>
              <a:ext cx="5121814" cy="932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1008" tIns="201008" rIns="201008" bIns="201008" anchor="t" anchorCtr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3000" kern="100" dirty="0">
                  <a:solidFill>
                    <a:schemeClr val="bg1"/>
                  </a:solidFill>
                  <a:latin typeface="Avenir Next" panose="020B0503020202020204" pitchFamily="34" charset="0"/>
                  <a:ea typeface="Arial" panose="020B0604020202020204" pitchFamily="34" charset="0"/>
                </a:rPr>
                <a:t>FREE Energy Summit</a:t>
              </a:r>
              <a:endParaRPr lang="en-GB" sz="3000" kern="100" dirty="0">
                <a:solidFill>
                  <a:schemeClr val="bg1"/>
                </a:solidFill>
                <a:effectLst/>
                <a:latin typeface="Avenir Next" panose="020B0503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2D28C3-B397-286C-773E-EC13EA548CE9}"/>
              </a:ext>
            </a:extLst>
          </p:cNvPr>
          <p:cNvGrpSpPr/>
          <p:nvPr/>
        </p:nvGrpSpPr>
        <p:grpSpPr>
          <a:xfrm>
            <a:off x="13586997" y="3216275"/>
            <a:ext cx="5121814" cy="1922840"/>
            <a:chOff x="13586997" y="3216275"/>
            <a:chExt cx="5121814" cy="1922840"/>
          </a:xfrm>
        </p:grpSpPr>
        <p:sp>
          <p:nvSpPr>
            <p:cNvPr id="4" name="Google Shape;102;p6">
              <a:extLst>
                <a:ext uri="{FF2B5EF4-FFF2-40B4-BE49-F238E27FC236}">
                  <a16:creationId xmlns:a16="http://schemas.microsoft.com/office/drawing/2014/main" id="{AA27D98D-F2AD-A1E4-ED15-1E7E3F6121A0}"/>
                </a:ext>
              </a:extLst>
            </p:cNvPr>
            <p:cNvSpPr txBox="1"/>
            <p:nvPr/>
          </p:nvSpPr>
          <p:spPr>
            <a:xfrm>
              <a:off x="13586997" y="4206875"/>
              <a:ext cx="5121814" cy="932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1008" tIns="201008" rIns="201008" bIns="201008" anchor="t" anchorCtr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3000" kern="100" dirty="0">
                  <a:solidFill>
                    <a:schemeClr val="bg1"/>
                  </a:solidFill>
                  <a:latin typeface="Avenir Next" panose="020B0503020202020204" pitchFamily="34" charset="0"/>
                  <a:ea typeface="Arial" panose="020B0604020202020204" pitchFamily="34" charset="0"/>
                </a:rPr>
                <a:t>Bitcoin Atlantis</a:t>
              </a:r>
              <a:endParaRPr lang="en-GB" sz="3000" kern="100" dirty="0">
                <a:solidFill>
                  <a:schemeClr val="bg1"/>
                </a:solidFill>
                <a:effectLst/>
                <a:latin typeface="Avenir Next" panose="020B0503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44" name="Graphic 43" descr="Stadium with solid fill">
              <a:extLst>
                <a:ext uri="{FF2B5EF4-FFF2-40B4-BE49-F238E27FC236}">
                  <a16:creationId xmlns:a16="http://schemas.microsoft.com/office/drawing/2014/main" id="{3529767E-CA03-39F7-C3F5-A0927594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90704" y="32162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1400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4BE421E0-62E1-90E7-4AC9-1F6D005E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7FF425-FFD0-2F80-E577-4B2334392B6B}"/>
              </a:ext>
            </a:extLst>
          </p:cNvPr>
          <p:cNvGrpSpPr/>
          <p:nvPr/>
        </p:nvGrpSpPr>
        <p:grpSpPr>
          <a:xfrm>
            <a:off x="4241800" y="2947581"/>
            <a:ext cx="11620499" cy="5414187"/>
            <a:chOff x="4241800" y="2534462"/>
            <a:chExt cx="11620499" cy="5414187"/>
          </a:xfrm>
        </p:grpSpPr>
        <p:pic>
          <p:nvPicPr>
            <p:cNvPr id="5" name="Picture 4">
              <a:hlinkClick r:id="rId4"/>
              <a:extLst>
                <a:ext uri="{FF2B5EF4-FFF2-40B4-BE49-F238E27FC236}">
                  <a16:creationId xmlns:a16="http://schemas.microsoft.com/office/drawing/2014/main" id="{D6F32E4E-CC25-C111-1369-BE461DD54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800" y="4435475"/>
              <a:ext cx="11620499" cy="35131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B74ECE-B8FC-0D74-5BE6-A230ECEAF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0799" y="2534462"/>
              <a:ext cx="7302500" cy="6858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5AC1447-C523-B529-C4E6-F64F4676C3D0}"/>
                  </a:ext>
                </a:extLst>
              </p14:cNvPr>
              <p14:cNvContentPartPr/>
              <p14:nvPr/>
            </p14:nvContentPartPr>
            <p14:xfrm>
              <a:off x="7780728" y="2724952"/>
              <a:ext cx="124560" cy="52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5AC1447-C523-B529-C4E6-F64F4676C3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44728" y="2688952"/>
                <a:ext cx="19620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42385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970B0C3A-11CB-BD91-506C-0D239AC954C8}"/>
              </a:ext>
            </a:extLst>
          </p:cNvPr>
          <p:cNvSpPr/>
          <p:nvPr/>
        </p:nvSpPr>
        <p:spPr>
          <a:xfrm>
            <a:off x="10280651" y="-441325"/>
            <a:ext cx="13334999" cy="11887200"/>
          </a:xfrm>
          <a:prstGeom prst="parallelogram">
            <a:avLst/>
          </a:prstGeom>
          <a:solidFill>
            <a:srgbClr val="FBB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13848328-05D0-3818-A4F5-4B95E4EFF24F}"/>
              </a:ext>
            </a:extLst>
          </p:cNvPr>
          <p:cNvSpPr txBox="1"/>
          <p:nvPr/>
        </p:nvSpPr>
        <p:spPr>
          <a:xfrm>
            <a:off x="774699" y="3063875"/>
            <a:ext cx="11410951" cy="69402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95"/>
              </a:spcBef>
              <a:buSzPct val="125000"/>
              <a:buFont typeface="Arial" panose="020B0604020202020204" pitchFamily="34" charset="0"/>
              <a:buChar char="•"/>
            </a:pP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Organização sem fins lucrativos fundada em El Salvador.</a:t>
            </a:r>
          </a:p>
          <a:p>
            <a:pPr marL="12700" marR="5080">
              <a:lnSpc>
                <a:spcPct val="150000"/>
              </a:lnSpc>
              <a:spcBef>
                <a:spcPts val="95"/>
              </a:spcBef>
              <a:buSzPct val="125000"/>
            </a:pPr>
            <a:endParaRPr lang="pt-PT" sz="1000" dirty="0">
              <a:solidFill>
                <a:srgbClr val="58595B"/>
              </a:solidFill>
              <a:latin typeface="Open Sans"/>
              <a:cs typeface="Open Sans"/>
            </a:endParaRPr>
          </a:p>
          <a:p>
            <a:pPr marL="469900" marR="5080" indent="-457200">
              <a:lnSpc>
                <a:spcPct val="150000"/>
              </a:lnSpc>
              <a:spcBef>
                <a:spcPts val="95"/>
              </a:spcBef>
              <a:buSzPct val="125000"/>
              <a:buFont typeface="Arial" panose="020B0604020202020204" pitchFamily="34" charset="0"/>
              <a:buChar char="•"/>
            </a:pP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Educação gratuita exclusivamente sobre Bitcoin para o mundo.</a:t>
            </a:r>
          </a:p>
          <a:p>
            <a:pPr marL="12700" marR="5080">
              <a:lnSpc>
                <a:spcPct val="150000"/>
              </a:lnSpc>
              <a:spcBef>
                <a:spcPts val="95"/>
              </a:spcBef>
              <a:buSzPct val="125000"/>
            </a:pPr>
            <a:endParaRPr lang="pt-PT" sz="1000" dirty="0">
              <a:solidFill>
                <a:srgbClr val="58595B"/>
              </a:solidFill>
              <a:latin typeface="Open Sans"/>
              <a:cs typeface="Open Sans"/>
            </a:endParaRPr>
          </a:p>
          <a:p>
            <a:pPr marL="469900" marR="5080" indent="-457200">
              <a:lnSpc>
                <a:spcPct val="150000"/>
              </a:lnSpc>
              <a:spcBef>
                <a:spcPts val="95"/>
              </a:spcBef>
              <a:buSzPct val="125000"/>
              <a:buFont typeface="Arial" panose="020B0604020202020204" pitchFamily="34" charset="0"/>
              <a:buChar char="•"/>
            </a:pP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Criadores do curso Diploma Bitcoin, com o objetivo de capacitar pessoas, empresas e comunidades a</a:t>
            </a:r>
            <a:b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</a:b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compreender o Bitcoin.</a:t>
            </a:r>
          </a:p>
          <a:p>
            <a:pPr marL="12700" marR="5080">
              <a:lnSpc>
                <a:spcPct val="150000"/>
              </a:lnSpc>
              <a:spcBef>
                <a:spcPts val="95"/>
              </a:spcBef>
              <a:buSzPct val="125000"/>
            </a:pPr>
            <a:endParaRPr lang="pt-PT" sz="1000" dirty="0">
              <a:solidFill>
                <a:srgbClr val="58595B"/>
              </a:solidFill>
              <a:latin typeface="Open Sans"/>
              <a:cs typeface="Open Sans"/>
            </a:endParaRPr>
          </a:p>
          <a:p>
            <a:pPr marL="469900" marR="5080" indent="-457200">
              <a:lnSpc>
                <a:spcPct val="150000"/>
              </a:lnSpc>
              <a:spcBef>
                <a:spcPts val="95"/>
              </a:spcBef>
              <a:buSzPct val="125000"/>
              <a:buFont typeface="Arial" panose="020B0604020202020204" pitchFamily="34" charset="0"/>
              <a:buChar char="•"/>
            </a:pP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Criadores da Rede Educativa Mi </a:t>
            </a:r>
            <a:r>
              <a:rPr lang="pt-PT" sz="3000" dirty="0" err="1">
                <a:solidFill>
                  <a:srgbClr val="58595B"/>
                </a:solidFill>
                <a:latin typeface="Open Sans"/>
                <a:cs typeface="Open Sans"/>
              </a:rPr>
              <a:t>Primer</a:t>
            </a: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 Bitcoin,</a:t>
            </a:r>
            <a:b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</a:b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que visa descentralizar a educação e capacitar</a:t>
            </a:r>
            <a:b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</a:b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as comunidades locais.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BA11A2-2679-3D10-DBF0-F7A61C1A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850" y="706087"/>
            <a:ext cx="2133600" cy="1138588"/>
          </a:xfrm>
          <a:prstGeom prst="rect">
            <a:avLst/>
          </a:prstGeom>
        </p:spPr>
      </p:pic>
      <p:pic>
        <p:nvPicPr>
          <p:cNvPr id="16" name="Picture 15" descr="A map of the world with orange dots&#10;&#10;AI-generated content may be incorrect.">
            <a:extLst>
              <a:ext uri="{FF2B5EF4-FFF2-40B4-BE49-F238E27FC236}">
                <a16:creationId xmlns:a16="http://schemas.microsoft.com/office/drawing/2014/main" id="{404F0EAB-86AB-5621-0514-86B758BD3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50" y="6405383"/>
            <a:ext cx="7251700" cy="3745092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7B3B1DB8-188A-DE38-8C70-6EC32741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850" y="1803351"/>
            <a:ext cx="4674737" cy="31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6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9210-015C-F0D1-6A2E-B012C52DC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">
            <a:extLst>
              <a:ext uri="{FF2B5EF4-FFF2-40B4-BE49-F238E27FC236}">
                <a16:creationId xmlns:a16="http://schemas.microsoft.com/office/drawing/2014/main" id="{AEABD2E7-48DE-4D9B-4CEC-5F6D16B6F845}"/>
              </a:ext>
            </a:extLst>
          </p:cNvPr>
          <p:cNvSpPr txBox="1"/>
          <p:nvPr/>
        </p:nvSpPr>
        <p:spPr>
          <a:xfrm>
            <a:off x="774699" y="2538412"/>
            <a:ext cx="11756876" cy="50422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95"/>
              </a:spcBef>
              <a:buSzPct val="125000"/>
              <a:buFont typeface="Arial" panose="020B0604020202020204" pitchFamily="34" charset="0"/>
              <a:buChar char="•"/>
            </a:pP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Em junho de 2022, em El Salvador, concluiu-se a formação da primeira turma de 38 alunos no programa Diploma Bitcoin,</a:t>
            </a:r>
            <a:b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</a:b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o primeiro curso sobre Bitcoin a realizar-se numa escola pública em todo o mundo.</a:t>
            </a:r>
          </a:p>
          <a:p>
            <a:pPr marL="12700" marR="5080">
              <a:lnSpc>
                <a:spcPct val="150000"/>
              </a:lnSpc>
              <a:spcBef>
                <a:spcPts val="95"/>
              </a:spcBef>
              <a:buSzPct val="125000"/>
            </a:pPr>
            <a:endParaRPr lang="pt-PT" sz="1000" dirty="0">
              <a:solidFill>
                <a:srgbClr val="58595B"/>
              </a:solidFill>
              <a:latin typeface="Open Sans"/>
              <a:cs typeface="Open Sans"/>
            </a:endParaRPr>
          </a:p>
          <a:p>
            <a:pPr marL="469900" marR="5080" indent="-457200">
              <a:lnSpc>
                <a:spcPct val="150000"/>
              </a:lnSpc>
              <a:spcBef>
                <a:spcPts val="95"/>
              </a:spcBef>
              <a:buSzPct val="125000"/>
              <a:buFont typeface="Arial" panose="020B0604020202020204" pitchFamily="34" charset="0"/>
              <a:buChar char="•"/>
            </a:pPr>
            <a:r>
              <a:rPr lang="pt-PT" sz="3000" dirty="0">
                <a:solidFill>
                  <a:srgbClr val="58595B"/>
                </a:solidFill>
                <a:latin typeface="Open Sans"/>
                <a:cs typeface="Open Sans"/>
              </a:rPr>
              <a:t>O manual é de código aberto e já foi adotado por uma diversidade de educadores tanto em El Salvador como por todo o mundo, tendo sido traduzido para mais de quinze idiomas.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08F1971-702E-A247-1959-A02135D5AA0C}"/>
              </a:ext>
            </a:extLst>
          </p:cNvPr>
          <p:cNvSpPr/>
          <p:nvPr/>
        </p:nvSpPr>
        <p:spPr>
          <a:xfrm>
            <a:off x="11630172" y="-441325"/>
            <a:ext cx="11756877" cy="11887200"/>
          </a:xfrm>
          <a:prstGeom prst="parallelogram">
            <a:avLst/>
          </a:prstGeom>
          <a:solidFill>
            <a:srgbClr val="FBB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B0676C-7AF4-53C4-C4FB-21E692725D6D}"/>
              </a:ext>
            </a:extLst>
          </p:cNvPr>
          <p:cNvGrpSpPr>
            <a:grpSpLocks noChangeAspect="1"/>
          </p:cNvGrpSpPr>
          <p:nvPr/>
        </p:nvGrpSpPr>
        <p:grpSpPr>
          <a:xfrm>
            <a:off x="15408127" y="320675"/>
            <a:ext cx="3483123" cy="4824386"/>
            <a:chOff x="8046308" y="810719"/>
            <a:chExt cx="4977541" cy="6894267"/>
          </a:xfrm>
        </p:grpSpPr>
        <p:pic>
          <p:nvPicPr>
            <p:cNvPr id="10" name="object 90">
              <a:extLst>
                <a:ext uri="{FF2B5EF4-FFF2-40B4-BE49-F238E27FC236}">
                  <a16:creationId xmlns:a16="http://schemas.microsoft.com/office/drawing/2014/main" id="{42E18309-F724-C53E-8003-5C829FA688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6308" y="810719"/>
              <a:ext cx="2196242" cy="1831850"/>
            </a:xfrm>
            <a:prstGeom prst="rect">
              <a:avLst/>
            </a:prstGeom>
          </p:spPr>
        </p:pic>
        <p:pic>
          <p:nvPicPr>
            <p:cNvPr id="1030" name="Picture 6" descr="Cuaderno de trabajo para estudiantes del Diploma de Bitcoin">
              <a:extLst>
                <a:ext uri="{FF2B5EF4-FFF2-40B4-BE49-F238E27FC236}">
                  <a16:creationId xmlns:a16="http://schemas.microsoft.com/office/drawing/2014/main" id="{8AC71341-DD47-C11F-483E-8B90DDEE0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8876" y="1616075"/>
              <a:ext cx="4364973" cy="608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object 43">
              <a:extLst>
                <a:ext uri="{FF2B5EF4-FFF2-40B4-BE49-F238E27FC236}">
                  <a16:creationId xmlns:a16="http://schemas.microsoft.com/office/drawing/2014/main" id="{24A48288-8A80-990E-B27D-C03209AE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7285" y="1768475"/>
              <a:ext cx="173765" cy="900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171574-9066-B544-2401-487CE5FCE63F}"/>
                </a:ext>
              </a:extLst>
            </p:cNvPr>
            <p:cNvSpPr/>
            <p:nvPr/>
          </p:nvSpPr>
          <p:spPr>
            <a:xfrm rot="19616403">
              <a:off x="8773093" y="1803588"/>
              <a:ext cx="160785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2" name="object 20">
            <a:extLst>
              <a:ext uri="{FF2B5EF4-FFF2-40B4-BE49-F238E27FC236}">
                <a16:creationId xmlns:a16="http://schemas.microsoft.com/office/drawing/2014/main" id="{DE88519D-B5C1-028D-2C68-820E317DC3C6}"/>
              </a:ext>
            </a:extLst>
          </p:cNvPr>
          <p:cNvSpPr txBox="1"/>
          <p:nvPr/>
        </p:nvSpPr>
        <p:spPr>
          <a:xfrm>
            <a:off x="755650" y="802700"/>
            <a:ext cx="7320231" cy="102784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marR="5080">
              <a:spcBef>
                <a:spcPts val="95"/>
              </a:spcBef>
              <a:buSzPct val="125000"/>
            </a:pPr>
            <a:r>
              <a:rPr lang="pt-PT" sz="6600" b="1" dirty="0">
                <a:solidFill>
                  <a:srgbClr val="58595B"/>
                </a:solidFill>
                <a:latin typeface="Open Sans"/>
                <a:cs typeface="Open Sans"/>
              </a:rPr>
              <a:t>Diploma Bitcoin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43590-28CE-0960-1FB6-2A49B75DB5F8}"/>
              </a:ext>
            </a:extLst>
          </p:cNvPr>
          <p:cNvSpPr txBox="1"/>
          <p:nvPr/>
        </p:nvSpPr>
        <p:spPr>
          <a:xfrm>
            <a:off x="774699" y="8750223"/>
            <a:ext cx="10623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sz="3000" b="1" dirty="0">
                <a:solidFill>
                  <a:srgbClr val="FBB040"/>
                </a:solidFill>
                <a:latin typeface="Open Sans"/>
                <a:cs typeface="Open Sans"/>
              </a:rPr>
              <a:t>A educação Bitcoin independente, imparcial e liderada pela comunidade vai mudar o mundo. Já́ o fez.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484152-CFA5-59D3-C4CA-164CC384C9AF}"/>
              </a:ext>
            </a:extLst>
          </p:cNvPr>
          <p:cNvGrpSpPr>
            <a:grpSpLocks noChangeAspect="1"/>
          </p:cNvGrpSpPr>
          <p:nvPr/>
        </p:nvGrpSpPr>
        <p:grpSpPr>
          <a:xfrm>
            <a:off x="13176250" y="5654675"/>
            <a:ext cx="6993938" cy="4824385"/>
            <a:chOff x="13444526" y="0"/>
            <a:chExt cx="7320231" cy="5049460"/>
          </a:xfrm>
        </p:grpSpPr>
        <p:pic>
          <p:nvPicPr>
            <p:cNvPr id="9" name="Picture 8" descr="A group of people standing in a room&#10;&#10;AI-generated content may be incorrect.">
              <a:extLst>
                <a:ext uri="{FF2B5EF4-FFF2-40B4-BE49-F238E27FC236}">
                  <a16:creationId xmlns:a16="http://schemas.microsoft.com/office/drawing/2014/main" id="{E3F667AB-4659-A89A-B6E8-8BAA38F9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7" t="13716"/>
            <a:stretch>
              <a:fillRect/>
            </a:stretch>
          </p:blipFill>
          <p:spPr>
            <a:xfrm>
              <a:off x="13444526" y="0"/>
              <a:ext cx="7320231" cy="5049460"/>
            </a:xfrm>
            <a:prstGeom prst="rect">
              <a:avLst/>
            </a:prstGeom>
          </p:spPr>
        </p:pic>
        <p:pic>
          <p:nvPicPr>
            <p:cNvPr id="2050" name="Picture 2" descr="Bitcoin – Wikipédia, a enciclopédia livre">
              <a:extLst>
                <a:ext uri="{FF2B5EF4-FFF2-40B4-BE49-F238E27FC236}">
                  <a16:creationId xmlns:a16="http://schemas.microsoft.com/office/drawing/2014/main" id="{7DED0791-AB37-0662-D56E-D83CDEECB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5650" y="1623327"/>
              <a:ext cx="414436" cy="414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itcoin – Wikipédia, a enciclopédia livre">
              <a:extLst>
                <a:ext uri="{FF2B5EF4-FFF2-40B4-BE49-F238E27FC236}">
                  <a16:creationId xmlns:a16="http://schemas.microsoft.com/office/drawing/2014/main" id="{93EE9DC4-7077-3F6C-01CA-CC5883C43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1389" y="1682962"/>
              <a:ext cx="414436" cy="414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538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6EC67D-487E-55DD-7CA5-4487587BC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C529-A5CA-CE2B-2BFF-4D78F537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Diploma Bitcoin em português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D9132B-B9C0-4F05-B6C7-FAD7C84F7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713" y="2301875"/>
            <a:ext cx="17338675" cy="8405811"/>
          </a:xfrm>
        </p:spPr>
        <p:txBody>
          <a:bodyPr>
            <a:normAutofit/>
          </a:bodyPr>
          <a:lstStyle/>
          <a:p>
            <a:pPr marL="0" indent="0">
              <a:buSzPct val="125000"/>
              <a:buNone/>
            </a:pPr>
            <a:r>
              <a:rPr lang="pt-PT" b="1" dirty="0"/>
              <a:t>DE 27 DE SETEMBRO A 29 DE NOVEMBRO DE 2025</a:t>
            </a:r>
          </a:p>
          <a:p>
            <a:pPr marL="0" indent="0">
              <a:buSzPct val="125000"/>
              <a:buNone/>
            </a:pPr>
            <a:endParaRPr lang="pt-PT" sz="1000" b="1" dirty="0"/>
          </a:p>
          <a:p>
            <a:pPr marL="0" indent="0">
              <a:lnSpc>
                <a:spcPct val="200000"/>
              </a:lnSpc>
              <a:buSzPct val="125000"/>
              <a:buNone/>
            </a:pPr>
            <a:r>
              <a:rPr lang="pt-PT" dirty="0"/>
              <a:t>Aulas semanais totalmente online:</a:t>
            </a:r>
          </a:p>
          <a:p>
            <a:pPr marL="592138" indent="-592138">
              <a:lnSpc>
                <a:spcPct val="200000"/>
              </a:lnSpc>
              <a:buSzPct val="125000"/>
              <a:buBlip>
                <a:blip r:embed="rId4"/>
              </a:buBlip>
            </a:pPr>
            <a:r>
              <a:rPr lang="pt-PT" dirty="0"/>
              <a:t>Uma aula teórica gravada a que os alunos devem assistir antes da aula prática. </a:t>
            </a:r>
          </a:p>
          <a:p>
            <a:pPr marL="592138" indent="-592138">
              <a:lnSpc>
                <a:spcPct val="200000"/>
              </a:lnSpc>
              <a:buSzPct val="125000"/>
              <a:buBlip>
                <a:blip r:embed="rId4"/>
              </a:buBlip>
            </a:pPr>
            <a:r>
              <a:rPr lang="pt-PT" dirty="0"/>
              <a:t>Uma aula prática em direto para exercícios, esclarecimento de dúvidas e discussão dos temas do capítulo — todos os sábados às 10h manhã (hora de Portugal Continental e Madeira).</a:t>
            </a:r>
          </a:p>
        </p:txBody>
      </p:sp>
    </p:spTree>
    <p:extLst>
      <p:ext uri="{BB962C8B-B14F-4D97-AF65-F5344CB8AC3E}">
        <p14:creationId xmlns:p14="http://schemas.microsoft.com/office/powerpoint/2010/main" val="3848137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052D6-22B3-FA96-7A76-FCB8CFDB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E8DD-6742-41F8-5D6D-B8623CE8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Diploma Bitcoin em português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8D3281-44F3-B1A3-04D0-3A87CE1B7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713" y="2301875"/>
            <a:ext cx="17338675" cy="8405811"/>
          </a:xfrm>
        </p:spPr>
        <p:txBody>
          <a:bodyPr>
            <a:normAutofit/>
          </a:bodyPr>
          <a:lstStyle/>
          <a:p>
            <a:pPr marL="592138" indent="-592138">
              <a:lnSpc>
                <a:spcPct val="200000"/>
              </a:lnSpc>
              <a:buSzPct val="125000"/>
              <a:buBlip>
                <a:blip r:embed="rId3"/>
              </a:buBlip>
            </a:pPr>
            <a:r>
              <a:rPr lang="pt-PT" dirty="0"/>
              <a:t>A presença nas aulas práticas é obrigatória para a obtenção do diploma.</a:t>
            </a:r>
          </a:p>
          <a:p>
            <a:pPr marL="592138" indent="-592138">
              <a:lnSpc>
                <a:spcPct val="200000"/>
              </a:lnSpc>
              <a:buSzPct val="125000"/>
              <a:buBlip>
                <a:blip r:embed="rId3"/>
              </a:buBlip>
            </a:pPr>
            <a:r>
              <a:rPr lang="pt-PT" dirty="0"/>
              <a:t>A participação nas aulas práticas requer ter a câmara ligada durante toda a sessão.</a:t>
            </a:r>
          </a:p>
          <a:p>
            <a:pPr marL="592138" indent="-592138">
              <a:lnSpc>
                <a:spcPct val="200000"/>
              </a:lnSpc>
              <a:buSzPct val="125000"/>
              <a:buBlip>
                <a:blip r:embed="rId3"/>
              </a:buBlip>
            </a:pPr>
            <a:r>
              <a:rPr lang="pt-PT" dirty="0"/>
              <a:t>O manual Diploma Bitcoin é o material de apoio principal a este curso e pode ser descarregado gratuitamente.</a:t>
            </a:r>
          </a:p>
        </p:txBody>
      </p:sp>
    </p:spTree>
    <p:extLst>
      <p:ext uri="{BB962C8B-B14F-4D97-AF65-F5344CB8AC3E}">
        <p14:creationId xmlns:p14="http://schemas.microsoft.com/office/powerpoint/2010/main" val="136647675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</TotalTime>
  <Words>419</Words>
  <Application>Microsoft Macintosh PowerPoint</Application>
  <PresentationFormat>Custom</PresentationFormat>
  <Paragraphs>54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Arial</vt:lpstr>
      <vt:lpstr>Avenir Next</vt:lpstr>
      <vt:lpstr>Open Sans</vt:lpstr>
      <vt:lpstr>Open Sans Light</vt:lpstr>
      <vt:lpstr>Ubuntu Light</vt:lpstr>
      <vt:lpstr>1_Custom Design</vt:lpstr>
      <vt:lpstr>Simple Light</vt:lpstr>
      <vt:lpstr>1_Simple Light</vt:lpstr>
      <vt:lpstr>2_Simple Light</vt:lpstr>
      <vt:lpstr>Introdução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Diploma Bitcoin em português</vt:lpstr>
      <vt:lpstr>Diploma Bitcoin em português</vt:lpstr>
      <vt:lpstr>Porque é que precisamos de dinheiro?</vt:lpstr>
      <vt:lpstr>1.0 Introdução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</dc:title>
  <dc:creator>z2020</dc:creator>
  <cp:lastModifiedBy>INES RAMALHETE SALVADO PAZ LOURO</cp:lastModifiedBy>
  <cp:revision>91</cp:revision>
  <dcterms:created xsi:type="dcterms:W3CDTF">2024-11-12T03:26:48Z</dcterms:created>
  <dcterms:modified xsi:type="dcterms:W3CDTF">2025-10-04T03:12:13Z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2024-11-12T00:00:00Z</vt:filetime>
  </property>
  <property fmtid="{D5CDD505-2E9C-101B-9397-08002B2CF9AE}" pid="3" name="Creator">
    <vt:lpwstr>Adobe Illustrator 29.0 (Windows)</vt:lpwstr>
  </property>
  <property fmtid="{D5CDD505-2E9C-101B-9397-08002B2CF9AE}" pid="4" name="LastSaved">
    <vt:filetime>2024-11-12T00:00:00Z</vt:filetime>
  </property>
  <property fmtid="{D5CDD505-2E9C-101B-9397-08002B2CF9AE}" pid="5" name="Producer">
    <vt:lpwstr>Adobe PDF library 17.00</vt:lpwstr>
  </property>
</Properties>
</file>